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7" r:id="rId5"/>
    <p:sldId id="259" r:id="rId6"/>
    <p:sldId id="260" r:id="rId7"/>
    <p:sldId id="261" r:id="rId8"/>
    <p:sldId id="266" r:id="rId9"/>
    <p:sldId id="262" r:id="rId10"/>
    <p:sldId id="263" r:id="rId11"/>
    <p:sldId id="268" r:id="rId12"/>
    <p:sldId id="264" r:id="rId13"/>
    <p:sldId id="265" r:id="rId1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EFFF"/>
    <a:srgbClr val="FEFDF0"/>
    <a:srgbClr val="FFFE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90" d="100"/>
          <a:sy n="90" d="100"/>
        </p:scale>
        <p:origin x="12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99797C-433A-4096-B97A-6BD6A71DDB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B13C261-6AB1-4644-8F81-3F4386A6E4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4D98A09-19EB-4339-9E6D-A69E902C26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D947D-7240-4D05-918C-42645D1A8C7E}" type="datetimeFigureOut">
              <a:rPr lang="pt-BR" smtClean="0"/>
              <a:t>05/02/2025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EADC8C1-6EF8-43BC-8FF6-09DB4722F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7FD1A8E-DD2F-4511-BA2E-1A22D865E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64AC5-8328-44A9-86F1-AA85C771EC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0970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A37696-2792-41B5-8DEC-CCEDEE743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29081F0C-852B-4694-A45F-8AFD0AD194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F8BE403-803B-4BA5-B942-6C9F1AA7D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D947D-7240-4D05-918C-42645D1A8C7E}" type="datetimeFigureOut">
              <a:rPr lang="pt-BR" smtClean="0"/>
              <a:t>05/02/2025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B87CA64-FDB8-4393-BC22-C6DA3D344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64F550D-7D1F-40B6-BBC9-9162C400D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64AC5-8328-44A9-86F1-AA85C771EC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5237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7D98668-0865-4082-A7D8-F73235CA5F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3BDA4EB5-E0C2-4125-80CB-E88E5F705A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73211DB-C917-46F3-A5B8-A6AE6C100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D947D-7240-4D05-918C-42645D1A8C7E}" type="datetimeFigureOut">
              <a:rPr lang="pt-BR" smtClean="0"/>
              <a:t>05/02/2025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48ADCB6-ED21-4C7B-933A-D6B56C21D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30180A0-BA65-4386-A6FA-4764971E1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64AC5-8328-44A9-86F1-AA85C771EC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02458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C34246-EA4F-4529-A656-48C8327DA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984E817-D173-4386-9861-44C89C6FDA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0A8BEE3-BEA4-422B-9CA0-3A0B89CBA3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D947D-7240-4D05-918C-42645D1A8C7E}" type="datetimeFigureOut">
              <a:rPr lang="pt-BR" smtClean="0"/>
              <a:t>05/02/2025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AB6FF79-C6D8-4E02-9472-F0A398B17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706A3C6-44A9-4D83-88CD-DD5521ABB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64AC5-8328-44A9-86F1-AA85C771EC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7253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F76FC8-DD74-45F8-8DA5-B4DF97E9D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368D726-E38D-4EC6-BCEA-4829BE8774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E8AD636-78C6-4B15-91EF-F31027307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D947D-7240-4D05-918C-42645D1A8C7E}" type="datetimeFigureOut">
              <a:rPr lang="pt-BR" smtClean="0"/>
              <a:t>05/02/2025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DBFF022-DCC9-4C34-AD5D-02609DEBA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771B038-CCEC-4DCF-9419-9508138D4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64AC5-8328-44A9-86F1-AA85C771EC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2081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36FE16-56CC-4BB3-BAFC-3E9005CC3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0FA1D4D-03D6-491C-81C5-18957C617F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23C1B11-BEAE-4706-B48B-79401BD69C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3FC298B-BB78-4919-9A97-C47436C640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D947D-7240-4D05-918C-42645D1A8C7E}" type="datetimeFigureOut">
              <a:rPr lang="pt-BR" smtClean="0"/>
              <a:t>05/02/2025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2B68D73-6E83-47D4-8268-6BFEFE70B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5D970EA-052D-482A-BA16-6DF7E797B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64AC5-8328-44A9-86F1-AA85C771EC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0705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E541DB-5345-43E9-9ECB-B3FBC1FA7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B9B3AAF-3F4E-4965-B1AE-86755F4C37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90289C2-AB9B-46C3-9618-36851E7439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418FB0E8-DAE5-4044-91C8-A21E2E3603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756E1F78-99ED-4FBA-A839-26024A4116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8C86BD30-117E-4357-B0DF-86520D0D08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D947D-7240-4D05-918C-42645D1A8C7E}" type="datetimeFigureOut">
              <a:rPr lang="pt-BR" smtClean="0"/>
              <a:t>05/02/2025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7F95CD14-6EDE-4B13-AA28-8480A9962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33C4C07B-9691-4848-B243-F678FE67F2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64AC5-8328-44A9-86F1-AA85C771EC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0995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6A0D23-7BB4-4A7A-8B6E-3CF5C9924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E6019403-2824-4BB2-897D-4FA415EB0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D947D-7240-4D05-918C-42645D1A8C7E}" type="datetimeFigureOut">
              <a:rPr lang="pt-BR" smtClean="0"/>
              <a:t>05/02/2025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AE9C9239-83AB-403B-AC75-7092FEE3C6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8A8198D7-BBD6-4658-973C-045950384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64AC5-8328-44A9-86F1-AA85C771EC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1866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8AC7D060-9099-4FE9-97E4-D7329C4B53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D947D-7240-4D05-918C-42645D1A8C7E}" type="datetimeFigureOut">
              <a:rPr lang="pt-BR" smtClean="0"/>
              <a:t>05/02/2025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A7A3FFE1-3CCB-45D6-8725-2D113BFD8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96E40ED4-9474-45B5-8E50-F7F37DC7F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64AC5-8328-44A9-86F1-AA85C771EC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3229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2DC99A-6EE5-42CE-91CF-353FF42DA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D4FBC77-B9A2-4AAE-A204-EDA8238F69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9572844-6A93-4C6A-A6BD-9B506343B2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DD686BB-FA23-42A4-954C-FC25B24CBF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D947D-7240-4D05-918C-42645D1A8C7E}" type="datetimeFigureOut">
              <a:rPr lang="pt-BR" smtClean="0"/>
              <a:t>05/02/2025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558AEE4-6ED2-4909-BBA2-56065B6B3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59E1FF6-EF5C-4EBF-8434-72568732F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64AC5-8328-44A9-86F1-AA85C771EC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989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A05C66-47E9-4F9B-9B2F-F3377794CA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B914E8F0-B02F-44D4-8E83-23B7877399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1E2F03A-F8C7-4123-8DFC-E690B2EBEC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48D201B-E62A-4DDC-BABD-5EE8BB5F44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D947D-7240-4D05-918C-42645D1A8C7E}" type="datetimeFigureOut">
              <a:rPr lang="pt-BR" smtClean="0"/>
              <a:t>05/02/2025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649D5C4-23ED-4F6A-985C-689ABD172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4EEC1F9-53A6-47D4-A334-E434C0D70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64AC5-8328-44A9-86F1-AA85C771EC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62807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FD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867B26A2-8536-41EC-B6C2-740EA486A7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89172D7-4BA4-4FC1-A17F-286CF1BD9B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A9B3799-F349-4310-BD9D-DB8638D708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AD947D-7240-4D05-918C-42645D1A8C7E}" type="datetimeFigureOut">
              <a:rPr lang="pt-BR" smtClean="0"/>
              <a:t>05/02/2025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0CAED75-4B28-42BD-B7FB-1834DF60D7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F334172-3EA2-4F20-B2E3-B936D444EB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164AC5-8328-44A9-86F1-AA85C771EC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2118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incoming.fau@usp.br" TargetMode="External"/><Relationship Id="rId2" Type="http://schemas.openxmlformats.org/officeDocument/2006/relationships/hyperlink" Target="https://www.fau.usp.br/internacional/international-office/international-students-incoming/incoming-students-enrollment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reservas.fau.usp.br/Web/?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au.usp.br/wp-content/uploads/2025/02/2025_1Sem-_-FORMULARIO-MATRICULA-INTERCAMBIO.doc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au.usp.br/wp-content/uploads/2025/02/JUPITERWEB_DisciplinasUSP.pd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bccdev.ime.usp.br/matrusp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B862AC-0355-4E15-AA20-00D65B05B6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242930"/>
            <a:ext cx="9144000" cy="967563"/>
          </a:xfrm>
        </p:spPr>
        <p:txBody>
          <a:bodyPr/>
          <a:lstStyle/>
          <a:p>
            <a:r>
              <a:rPr lang="pt-BR" b="1" dirty="0"/>
              <a:t>INCOMING STUDENTS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26B29B7-F5F6-4998-BDB2-610FCF376F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05994"/>
            <a:ext cx="9144000" cy="548777"/>
          </a:xfrm>
        </p:spPr>
        <p:txBody>
          <a:bodyPr>
            <a:normAutofit/>
          </a:bodyPr>
          <a:lstStyle/>
          <a:p>
            <a:r>
              <a:rPr lang="pt-BR" sz="3200" dirty="0"/>
              <a:t>GUIDE - FAU ENROLLMENT</a:t>
            </a: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75959D85-E717-41A1-BBB7-79E3B11CDC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AE60B762-E1D8-4331-9E2F-801F110627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1999" cy="2817628"/>
          </a:xfrm>
          <a:prstGeom prst="rect">
            <a:avLst/>
          </a:prstGeom>
        </p:spPr>
      </p:pic>
      <p:sp>
        <p:nvSpPr>
          <p:cNvPr id="10" name="Subtítulo 2">
            <a:extLst>
              <a:ext uri="{FF2B5EF4-FFF2-40B4-BE49-F238E27FC236}">
                <a16:creationId xmlns:a16="http://schemas.microsoft.com/office/drawing/2014/main" id="{357AF911-A1D8-4FD6-A9AD-0DA5A60C653B}"/>
              </a:ext>
            </a:extLst>
          </p:cNvPr>
          <p:cNvSpPr txBox="1">
            <a:spLocks/>
          </p:cNvSpPr>
          <p:nvPr/>
        </p:nvSpPr>
        <p:spPr>
          <a:xfrm>
            <a:off x="2472069" y="6412003"/>
            <a:ext cx="7247862" cy="268787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800" dirty="0"/>
              <a:t>FACULDADE DE ARQUITETURA E URBANISMO E DE DESIGN - INTERNATIONAL OFFICE</a:t>
            </a:r>
          </a:p>
        </p:txBody>
      </p:sp>
    </p:spTree>
    <p:extLst>
      <p:ext uri="{BB962C8B-B14F-4D97-AF65-F5344CB8AC3E}">
        <p14:creationId xmlns:p14="http://schemas.microsoft.com/office/powerpoint/2010/main" val="15022042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917ECF-9804-4ABE-AEF0-92C946C14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2522" y="365125"/>
            <a:ext cx="10131278" cy="708301"/>
          </a:xfrm>
        </p:spPr>
        <p:txBody>
          <a:bodyPr>
            <a:normAutofit fontScale="90000"/>
          </a:bodyPr>
          <a:lstStyle/>
          <a:p>
            <a:r>
              <a:rPr lang="pt-BR" sz="4800" b="1" dirty="0">
                <a:latin typeface="Eras Demi ITC" panose="020B0805030504020804" pitchFamily="34" charset="0"/>
              </a:rPr>
              <a:t>DISCIPLINE ENROLLMENT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6E5FC80-5420-47BB-974A-BBA78AB30D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3751" y="1364107"/>
            <a:ext cx="10131278" cy="46469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More information</a:t>
            </a:r>
            <a:endParaRPr lang="en-US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06C71923-63D2-48E4-A385-80D396A3C396}"/>
              </a:ext>
            </a:extLst>
          </p:cNvPr>
          <p:cNvSpPr/>
          <p:nvPr/>
        </p:nvSpPr>
        <p:spPr>
          <a:xfrm>
            <a:off x="0" y="0"/>
            <a:ext cx="37106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22E366A6-621B-4043-A9FD-B1C6D9512AC1}"/>
              </a:ext>
            </a:extLst>
          </p:cNvPr>
          <p:cNvSpPr/>
          <p:nvPr/>
        </p:nvSpPr>
        <p:spPr>
          <a:xfrm>
            <a:off x="299832" y="0"/>
            <a:ext cx="371061" cy="685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F6BC7A83-E93C-450F-8F95-32AE52C0FA41}"/>
              </a:ext>
            </a:extLst>
          </p:cNvPr>
          <p:cNvSpPr/>
          <p:nvPr/>
        </p:nvSpPr>
        <p:spPr>
          <a:xfrm>
            <a:off x="611261" y="-6624"/>
            <a:ext cx="371061" cy="6858000"/>
          </a:xfrm>
          <a:prstGeom prst="rect">
            <a:avLst/>
          </a:prstGeom>
          <a:solidFill>
            <a:srgbClr val="EFE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FDAC3093-79B4-4362-9318-BB3F2C0B55D2}"/>
              </a:ext>
            </a:extLst>
          </p:cNvPr>
          <p:cNvSpPr/>
          <p:nvPr/>
        </p:nvSpPr>
        <p:spPr>
          <a:xfrm rot="5400000">
            <a:off x="6401632" y="1061008"/>
            <a:ext cx="371061" cy="11209677"/>
          </a:xfrm>
          <a:prstGeom prst="rect">
            <a:avLst/>
          </a:prstGeom>
          <a:solidFill>
            <a:srgbClr val="EFE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Subtítulo 2">
            <a:extLst>
              <a:ext uri="{FF2B5EF4-FFF2-40B4-BE49-F238E27FC236}">
                <a16:creationId xmlns:a16="http://schemas.microsoft.com/office/drawing/2014/main" id="{0B346FA2-D378-4BB6-8C41-A165DE32123B}"/>
              </a:ext>
            </a:extLst>
          </p:cNvPr>
          <p:cNvSpPr txBox="1">
            <a:spLocks/>
          </p:cNvSpPr>
          <p:nvPr/>
        </p:nvSpPr>
        <p:spPr>
          <a:xfrm>
            <a:off x="2664230" y="6571209"/>
            <a:ext cx="7247862" cy="268787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800" dirty="0"/>
              <a:t>FACULDADE DE ARQUITETURA E URBANISMO E DE DESIGN - INTERNATIONAL OFFICE</a:t>
            </a:r>
          </a:p>
        </p:txBody>
      </p:sp>
      <p:sp>
        <p:nvSpPr>
          <p:cNvPr id="11" name="Espaço Reservado para Conteúdo 2">
            <a:extLst>
              <a:ext uri="{FF2B5EF4-FFF2-40B4-BE49-F238E27FC236}">
                <a16:creationId xmlns:a16="http://schemas.microsoft.com/office/drawing/2014/main" id="{C772C837-8471-4E39-8AF1-6D409B2E359A}"/>
              </a:ext>
            </a:extLst>
          </p:cNvPr>
          <p:cNvSpPr txBox="1">
            <a:spLocks/>
          </p:cNvSpPr>
          <p:nvPr/>
        </p:nvSpPr>
        <p:spPr>
          <a:xfrm>
            <a:off x="1444250" y="3296483"/>
            <a:ext cx="10131277" cy="106710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ECA, EP or FFLCH Disciplines</a:t>
            </a:r>
            <a:endParaRPr lang="en-US" dirty="0"/>
          </a:p>
          <a:p>
            <a:pPr lvl="1"/>
            <a:r>
              <a:rPr lang="en-US" sz="1800" dirty="0"/>
              <a:t>If you want to enroll in disciplines from </a:t>
            </a:r>
            <a:r>
              <a:rPr lang="en-US" sz="1800" b="1" dirty="0">
                <a:highlight>
                  <a:srgbClr val="FFFF00"/>
                </a:highlight>
              </a:rPr>
              <a:t>ECA,</a:t>
            </a:r>
            <a:r>
              <a:rPr lang="en-US" sz="1800" dirty="0"/>
              <a:t> </a:t>
            </a:r>
            <a:r>
              <a:rPr lang="en-US" sz="1800" b="1" dirty="0" err="1">
                <a:highlight>
                  <a:srgbClr val="FFFF00"/>
                </a:highlight>
              </a:rPr>
              <a:t>Poli</a:t>
            </a:r>
            <a:r>
              <a:rPr lang="en-US" sz="1800" dirty="0"/>
              <a:t> or </a:t>
            </a:r>
            <a:r>
              <a:rPr lang="en-US" sz="1800" b="1" dirty="0">
                <a:highlight>
                  <a:srgbClr val="FFFF00"/>
                </a:highlight>
              </a:rPr>
              <a:t>FFLCH,</a:t>
            </a:r>
            <a:r>
              <a:rPr lang="en-US" sz="1800" dirty="0"/>
              <a:t> visit </a:t>
            </a:r>
            <a:r>
              <a:rPr lang="en-US" sz="1800" u="sng" dirty="0">
                <a:hlinkClick r:id="rId2"/>
              </a:rPr>
              <a:t>our webpage</a:t>
            </a:r>
            <a:r>
              <a:rPr lang="en-US" sz="1800" dirty="0"/>
              <a:t> where we have prepared all the instructions for enrolling in these subjects</a:t>
            </a:r>
          </a:p>
        </p:txBody>
      </p:sp>
      <p:sp>
        <p:nvSpPr>
          <p:cNvPr id="12" name="Espaço Reservado para Conteúdo 2">
            <a:extLst>
              <a:ext uri="{FF2B5EF4-FFF2-40B4-BE49-F238E27FC236}">
                <a16:creationId xmlns:a16="http://schemas.microsoft.com/office/drawing/2014/main" id="{7E1F9981-F045-4462-9C0F-0CD97E0DC47F}"/>
              </a:ext>
            </a:extLst>
          </p:cNvPr>
          <p:cNvSpPr txBox="1">
            <a:spLocks/>
          </p:cNvSpPr>
          <p:nvPr/>
        </p:nvSpPr>
        <p:spPr>
          <a:xfrm>
            <a:off x="1444249" y="4634150"/>
            <a:ext cx="10131277" cy="130724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Disciplines from other USP units</a:t>
            </a:r>
            <a:endParaRPr lang="en-US" dirty="0"/>
          </a:p>
          <a:p>
            <a:pPr lvl="1"/>
            <a:r>
              <a:rPr lang="en-US" sz="1800" dirty="0"/>
              <a:t>If you want to enroll in disciplines from </a:t>
            </a:r>
            <a:r>
              <a:rPr lang="en-US" sz="1800" b="1" dirty="0">
                <a:highlight>
                  <a:srgbClr val="FFFF00"/>
                </a:highlight>
              </a:rPr>
              <a:t>other USP unit,</a:t>
            </a:r>
            <a:r>
              <a:rPr lang="en-US" sz="1800" b="1" dirty="0"/>
              <a:t> </a:t>
            </a:r>
            <a:r>
              <a:rPr lang="en-US" sz="1800" dirty="0"/>
              <a:t>you should send an email to our International Office (</a:t>
            </a:r>
            <a:r>
              <a:rPr lang="en-US" sz="1800" dirty="0">
                <a:hlinkClick r:id="rId3"/>
              </a:rPr>
              <a:t>incoming.fau@usp.br</a:t>
            </a:r>
            <a:r>
              <a:rPr lang="en-US" sz="1800" dirty="0"/>
              <a:t>) </a:t>
            </a:r>
            <a:r>
              <a:rPr lang="en-US" sz="1800" b="1" dirty="0"/>
              <a:t>during the 1st week of academic semester,</a:t>
            </a:r>
            <a:r>
              <a:rPr lang="en-US" sz="1800" dirty="0"/>
              <a:t> informing the discipline code and class in which you wish to enroll.</a:t>
            </a:r>
            <a:endParaRPr lang="pt-BR" sz="1800" b="1" dirty="0"/>
          </a:p>
        </p:txBody>
      </p:sp>
      <p:sp>
        <p:nvSpPr>
          <p:cNvPr id="13" name="Espaço Reservado para Conteúdo 2">
            <a:extLst>
              <a:ext uri="{FF2B5EF4-FFF2-40B4-BE49-F238E27FC236}">
                <a16:creationId xmlns:a16="http://schemas.microsoft.com/office/drawing/2014/main" id="{74971296-E9A9-4AED-8B22-BE82013F31CF}"/>
              </a:ext>
            </a:extLst>
          </p:cNvPr>
          <p:cNvSpPr txBox="1">
            <a:spLocks/>
          </p:cNvSpPr>
          <p:nvPr/>
        </p:nvSpPr>
        <p:spPr>
          <a:xfrm>
            <a:off x="1444251" y="1919693"/>
            <a:ext cx="10131277" cy="110165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FAUUSP Discipline </a:t>
            </a:r>
          </a:p>
          <a:p>
            <a:pPr lvl="1"/>
            <a:r>
              <a:rPr lang="en-US" sz="1800" dirty="0"/>
              <a:t>More information is available on </a:t>
            </a:r>
            <a:r>
              <a:rPr lang="en-US" sz="1800" u="sng" dirty="0">
                <a:hlinkClick r:id="rId2"/>
              </a:rPr>
              <a:t>our webpage</a:t>
            </a:r>
            <a:r>
              <a:rPr lang="en-US" sz="1800" dirty="0"/>
              <a:t>. We recommend that incoming students carefully read the information and guidelines provided.</a:t>
            </a:r>
            <a:endParaRPr lang="en-US" sz="18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4868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917ECF-9804-4ABE-AEF0-92C946C14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2522" y="365125"/>
            <a:ext cx="10131278" cy="708301"/>
          </a:xfrm>
        </p:spPr>
        <p:txBody>
          <a:bodyPr>
            <a:normAutofit fontScale="90000"/>
          </a:bodyPr>
          <a:lstStyle/>
          <a:p>
            <a:r>
              <a:rPr lang="pt-BR" sz="4800" b="1" dirty="0">
                <a:latin typeface="Eras Demi ITC" panose="020B0805030504020804" pitchFamily="34" charset="0"/>
              </a:rPr>
              <a:t>FAU CLASSROOM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06C71923-63D2-48E4-A385-80D396A3C396}"/>
              </a:ext>
            </a:extLst>
          </p:cNvPr>
          <p:cNvSpPr/>
          <p:nvPr/>
        </p:nvSpPr>
        <p:spPr>
          <a:xfrm>
            <a:off x="0" y="0"/>
            <a:ext cx="37106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22E366A6-621B-4043-A9FD-B1C6D9512AC1}"/>
              </a:ext>
            </a:extLst>
          </p:cNvPr>
          <p:cNvSpPr/>
          <p:nvPr/>
        </p:nvSpPr>
        <p:spPr>
          <a:xfrm>
            <a:off x="299832" y="0"/>
            <a:ext cx="371061" cy="685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F6BC7A83-E93C-450F-8F95-32AE52C0FA41}"/>
              </a:ext>
            </a:extLst>
          </p:cNvPr>
          <p:cNvSpPr/>
          <p:nvPr/>
        </p:nvSpPr>
        <p:spPr>
          <a:xfrm>
            <a:off x="611261" y="-6624"/>
            <a:ext cx="371061" cy="6858000"/>
          </a:xfrm>
          <a:prstGeom prst="rect">
            <a:avLst/>
          </a:prstGeom>
          <a:solidFill>
            <a:srgbClr val="EFE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FDAC3093-79B4-4362-9318-BB3F2C0B55D2}"/>
              </a:ext>
            </a:extLst>
          </p:cNvPr>
          <p:cNvSpPr/>
          <p:nvPr/>
        </p:nvSpPr>
        <p:spPr>
          <a:xfrm rot="5400000">
            <a:off x="6401632" y="1061008"/>
            <a:ext cx="371061" cy="11209677"/>
          </a:xfrm>
          <a:prstGeom prst="rect">
            <a:avLst/>
          </a:prstGeom>
          <a:solidFill>
            <a:srgbClr val="EFE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Subtítulo 2">
            <a:extLst>
              <a:ext uri="{FF2B5EF4-FFF2-40B4-BE49-F238E27FC236}">
                <a16:creationId xmlns:a16="http://schemas.microsoft.com/office/drawing/2014/main" id="{0B346FA2-D378-4BB6-8C41-A165DE32123B}"/>
              </a:ext>
            </a:extLst>
          </p:cNvPr>
          <p:cNvSpPr txBox="1">
            <a:spLocks/>
          </p:cNvSpPr>
          <p:nvPr/>
        </p:nvSpPr>
        <p:spPr>
          <a:xfrm>
            <a:off x="2664230" y="6571209"/>
            <a:ext cx="7247862" cy="268787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800" dirty="0"/>
              <a:t>FACULDADE DE ARQUITETURA E URBANISMO E DE DESIGN - INTERNATIONAL OFFICE</a:t>
            </a:r>
          </a:p>
        </p:txBody>
      </p:sp>
      <p:sp>
        <p:nvSpPr>
          <p:cNvPr id="13" name="Espaço Reservado para Conteúdo 2">
            <a:extLst>
              <a:ext uri="{FF2B5EF4-FFF2-40B4-BE49-F238E27FC236}">
                <a16:creationId xmlns:a16="http://schemas.microsoft.com/office/drawing/2014/main" id="{74971296-E9A9-4AED-8B22-BE82013F31CF}"/>
              </a:ext>
            </a:extLst>
          </p:cNvPr>
          <p:cNvSpPr txBox="1">
            <a:spLocks/>
          </p:cNvSpPr>
          <p:nvPr/>
        </p:nvSpPr>
        <p:spPr>
          <a:xfrm>
            <a:off x="1293752" y="1611349"/>
            <a:ext cx="4871260" cy="264167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Site “</a:t>
            </a:r>
            <a:r>
              <a:rPr lang="en-US" b="1" dirty="0" err="1">
                <a:solidFill>
                  <a:schemeClr val="accent1">
                    <a:lumMod val="50000"/>
                  </a:schemeClr>
                </a:solidFill>
              </a:rPr>
              <a:t>Reserva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 de Salas”</a:t>
            </a:r>
          </a:p>
          <a:p>
            <a:pPr lvl="1"/>
            <a:r>
              <a:rPr lang="en-US" sz="1800" dirty="0"/>
              <a:t>Students can find where the class will be held on the “</a:t>
            </a:r>
            <a:r>
              <a:rPr lang="en-US" sz="1800" dirty="0" err="1">
                <a:hlinkClick r:id="rId2"/>
              </a:rPr>
              <a:t>Reserva</a:t>
            </a:r>
            <a:r>
              <a:rPr lang="en-US" sz="1800" dirty="0">
                <a:hlinkClick r:id="rId2"/>
              </a:rPr>
              <a:t> de Sala</a:t>
            </a:r>
            <a:r>
              <a:rPr lang="en-US" sz="1800" dirty="0"/>
              <a:t>" website.</a:t>
            </a:r>
          </a:p>
          <a:p>
            <a:pPr lvl="1"/>
            <a:r>
              <a:rPr lang="en-US" sz="1800" dirty="0">
                <a:solidFill>
                  <a:schemeClr val="tx1"/>
                </a:solidFill>
              </a:rPr>
              <a:t>On this website, reservations for all FAU classrooms are available, both in this building and in the building on </a:t>
            </a:r>
            <a:r>
              <a:rPr lang="en-US" sz="1800" dirty="0" err="1">
                <a:solidFill>
                  <a:schemeClr val="tx1"/>
                </a:solidFill>
              </a:rPr>
              <a:t>Rua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Maranhão</a:t>
            </a:r>
            <a:r>
              <a:rPr lang="en-US" sz="1800" dirty="0">
                <a:solidFill>
                  <a:schemeClr val="tx1"/>
                </a:solidFill>
              </a:rPr>
              <a:t> (city center).</a:t>
            </a:r>
          </a:p>
        </p:txBody>
      </p:sp>
      <p:pic>
        <p:nvPicPr>
          <p:cNvPr id="19" name="Imagem 18">
            <a:extLst>
              <a:ext uri="{FF2B5EF4-FFF2-40B4-BE49-F238E27FC236}">
                <a16:creationId xmlns:a16="http://schemas.microsoft.com/office/drawing/2014/main" id="{4B8470D1-A7D4-40CB-95A1-8F986BC4CC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62513" y="1026738"/>
            <a:ext cx="3753374" cy="2210108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21" name="Imagem 20">
            <a:extLst>
              <a:ext uri="{FF2B5EF4-FFF2-40B4-BE49-F238E27FC236}">
                <a16:creationId xmlns:a16="http://schemas.microsoft.com/office/drawing/2014/main" id="{C6FF621E-F2B2-4F09-AFF0-1B5EAF2B1A0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475"/>
          <a:stretch/>
        </p:blipFill>
        <p:spPr>
          <a:xfrm>
            <a:off x="6962513" y="3530525"/>
            <a:ext cx="3753374" cy="2210108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6807930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917ECF-9804-4ABE-AEF0-92C946C14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2522" y="365125"/>
            <a:ext cx="10131278" cy="708301"/>
          </a:xfrm>
        </p:spPr>
        <p:txBody>
          <a:bodyPr>
            <a:normAutofit fontScale="90000"/>
          </a:bodyPr>
          <a:lstStyle/>
          <a:p>
            <a:r>
              <a:rPr lang="pt-BR" sz="4800" b="1" dirty="0">
                <a:latin typeface="Eras Demi ITC" panose="020B0805030504020804" pitchFamily="34" charset="0"/>
              </a:rPr>
              <a:t>USP CREDITS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06C71923-63D2-48E4-A385-80D396A3C396}"/>
              </a:ext>
            </a:extLst>
          </p:cNvPr>
          <p:cNvSpPr/>
          <p:nvPr/>
        </p:nvSpPr>
        <p:spPr>
          <a:xfrm>
            <a:off x="0" y="0"/>
            <a:ext cx="37106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22E366A6-621B-4043-A9FD-B1C6D9512AC1}"/>
              </a:ext>
            </a:extLst>
          </p:cNvPr>
          <p:cNvSpPr/>
          <p:nvPr/>
        </p:nvSpPr>
        <p:spPr>
          <a:xfrm>
            <a:off x="299832" y="0"/>
            <a:ext cx="371061" cy="685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F6BC7A83-E93C-450F-8F95-32AE52C0FA41}"/>
              </a:ext>
            </a:extLst>
          </p:cNvPr>
          <p:cNvSpPr/>
          <p:nvPr/>
        </p:nvSpPr>
        <p:spPr>
          <a:xfrm>
            <a:off x="611261" y="-6624"/>
            <a:ext cx="371061" cy="6858000"/>
          </a:xfrm>
          <a:prstGeom prst="rect">
            <a:avLst/>
          </a:prstGeom>
          <a:solidFill>
            <a:srgbClr val="EFE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FDAC3093-79B4-4362-9318-BB3F2C0B55D2}"/>
              </a:ext>
            </a:extLst>
          </p:cNvPr>
          <p:cNvSpPr/>
          <p:nvPr/>
        </p:nvSpPr>
        <p:spPr>
          <a:xfrm rot="5400000">
            <a:off x="6401632" y="1061008"/>
            <a:ext cx="371061" cy="11209677"/>
          </a:xfrm>
          <a:prstGeom prst="rect">
            <a:avLst/>
          </a:prstGeom>
          <a:solidFill>
            <a:srgbClr val="EFE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Subtítulo 2">
            <a:extLst>
              <a:ext uri="{FF2B5EF4-FFF2-40B4-BE49-F238E27FC236}">
                <a16:creationId xmlns:a16="http://schemas.microsoft.com/office/drawing/2014/main" id="{0B346FA2-D378-4BB6-8C41-A165DE32123B}"/>
              </a:ext>
            </a:extLst>
          </p:cNvPr>
          <p:cNvSpPr txBox="1">
            <a:spLocks/>
          </p:cNvSpPr>
          <p:nvPr/>
        </p:nvSpPr>
        <p:spPr>
          <a:xfrm>
            <a:off x="2664230" y="6571209"/>
            <a:ext cx="7247862" cy="268787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800" dirty="0"/>
              <a:t>FACULDADE DE ARQUITETURA E URBANISMO E DE DESIGN - INTERNATIONAL OFFICE</a:t>
            </a:r>
          </a:p>
        </p:txBody>
      </p:sp>
      <p:sp>
        <p:nvSpPr>
          <p:cNvPr id="12" name="Espaço Reservado para Conteúdo 2">
            <a:extLst>
              <a:ext uri="{FF2B5EF4-FFF2-40B4-BE49-F238E27FC236}">
                <a16:creationId xmlns:a16="http://schemas.microsoft.com/office/drawing/2014/main" id="{7E1F9981-F045-4462-9C0F-0CD97E0DC47F}"/>
              </a:ext>
            </a:extLst>
          </p:cNvPr>
          <p:cNvSpPr txBox="1">
            <a:spLocks/>
          </p:cNvSpPr>
          <p:nvPr/>
        </p:nvSpPr>
        <p:spPr>
          <a:xfrm>
            <a:off x="1444247" y="4389600"/>
            <a:ext cx="10131277" cy="155399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chemeClr val="tx1"/>
                </a:solidFill>
              </a:rPr>
              <a:t>Students must contact </a:t>
            </a:r>
            <a:r>
              <a:rPr lang="en-US" sz="2000" b="1" dirty="0">
                <a:solidFill>
                  <a:schemeClr val="tx1"/>
                </a:solidFill>
              </a:rPr>
              <a:t>their home institutions</a:t>
            </a:r>
            <a:r>
              <a:rPr lang="en-US" sz="2000" dirty="0">
                <a:solidFill>
                  <a:schemeClr val="tx1"/>
                </a:solidFill>
              </a:rPr>
              <a:t> to define: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the minimum number of credits they must take in the semester and 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which form of conversion of USP credits will be adopted.</a:t>
            </a:r>
            <a:endParaRPr lang="pt-BR" sz="2000" dirty="0">
              <a:solidFill>
                <a:schemeClr val="tx1"/>
              </a:solidFill>
            </a:endParaRPr>
          </a:p>
        </p:txBody>
      </p:sp>
      <p:sp>
        <p:nvSpPr>
          <p:cNvPr id="13" name="Espaço Reservado para Conteúdo 2">
            <a:extLst>
              <a:ext uri="{FF2B5EF4-FFF2-40B4-BE49-F238E27FC236}">
                <a16:creationId xmlns:a16="http://schemas.microsoft.com/office/drawing/2014/main" id="{74971296-E9A9-4AED-8B22-BE82013F31CF}"/>
              </a:ext>
            </a:extLst>
          </p:cNvPr>
          <p:cNvSpPr txBox="1">
            <a:spLocks/>
          </p:cNvSpPr>
          <p:nvPr/>
        </p:nvSpPr>
        <p:spPr>
          <a:xfrm>
            <a:off x="1444248" y="1549243"/>
            <a:ext cx="10131277" cy="254598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The USP credit system does not follow ECTS credits, so the student must pay attention to the particularities of USP credits:</a:t>
            </a:r>
          </a:p>
          <a:p>
            <a:pPr lvl="1"/>
            <a:r>
              <a:rPr lang="en-US" sz="2000" dirty="0"/>
              <a:t>Activities related to theoretical classes, seminars and practical classes have their value determined in </a:t>
            </a:r>
            <a:r>
              <a:rPr lang="en-US" sz="2000" b="1" dirty="0"/>
              <a:t>“class credits”</a:t>
            </a:r>
            <a:r>
              <a:rPr lang="en-US" sz="2000" dirty="0"/>
              <a:t>. </a:t>
            </a:r>
            <a:r>
              <a:rPr lang="en-US" sz="2000" dirty="0">
                <a:highlight>
                  <a:srgbClr val="FFFF00"/>
                </a:highlight>
              </a:rPr>
              <a:t>Each class credit corresponds to 15 class hours</a:t>
            </a:r>
            <a:r>
              <a:rPr lang="en-US" sz="2000" dirty="0"/>
              <a:t>.</a:t>
            </a:r>
          </a:p>
          <a:p>
            <a:pPr lvl="1"/>
            <a:r>
              <a:rPr lang="en-US" sz="2000" b="1" dirty="0"/>
              <a:t>“Credit-work”</a:t>
            </a:r>
            <a:r>
              <a:rPr lang="en-US" sz="2000" dirty="0"/>
              <a:t> is the value attributed to activities such as research planning, execution and evaluation; Field work; Scheduled readings,... </a:t>
            </a:r>
            <a:r>
              <a:rPr lang="en-US" sz="2000" dirty="0">
                <a:highlight>
                  <a:srgbClr val="FFFF00"/>
                </a:highlight>
              </a:rPr>
              <a:t>The credit-work value corresponds to 30 hours.</a:t>
            </a:r>
            <a:endParaRPr lang="pt-BR" sz="2000" b="1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5711932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917ECF-9804-4ABE-AEF0-92C946C14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2522" y="365125"/>
            <a:ext cx="10131278" cy="708301"/>
          </a:xfrm>
        </p:spPr>
        <p:txBody>
          <a:bodyPr>
            <a:normAutofit fontScale="90000"/>
          </a:bodyPr>
          <a:lstStyle/>
          <a:p>
            <a:r>
              <a:rPr lang="en-US" sz="4800" b="1" dirty="0">
                <a:latin typeface="Eras Demi ITC" panose="020B0805030504020804" pitchFamily="34" charset="0"/>
              </a:rPr>
              <a:t>Thank you</a:t>
            </a:r>
            <a:endParaRPr lang="pt-BR" sz="4800" b="1" dirty="0">
              <a:latin typeface="Eras Demi ITC" panose="020B0805030504020804" pitchFamily="34" charset="0"/>
            </a:endParaRP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06C71923-63D2-48E4-A385-80D396A3C396}"/>
              </a:ext>
            </a:extLst>
          </p:cNvPr>
          <p:cNvSpPr/>
          <p:nvPr/>
        </p:nvSpPr>
        <p:spPr>
          <a:xfrm>
            <a:off x="0" y="0"/>
            <a:ext cx="37106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22E366A6-621B-4043-A9FD-B1C6D9512AC1}"/>
              </a:ext>
            </a:extLst>
          </p:cNvPr>
          <p:cNvSpPr/>
          <p:nvPr/>
        </p:nvSpPr>
        <p:spPr>
          <a:xfrm>
            <a:off x="299832" y="0"/>
            <a:ext cx="371061" cy="685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F6BC7A83-E93C-450F-8F95-32AE52C0FA41}"/>
              </a:ext>
            </a:extLst>
          </p:cNvPr>
          <p:cNvSpPr/>
          <p:nvPr/>
        </p:nvSpPr>
        <p:spPr>
          <a:xfrm>
            <a:off x="611261" y="-6624"/>
            <a:ext cx="371061" cy="6858000"/>
          </a:xfrm>
          <a:prstGeom prst="rect">
            <a:avLst/>
          </a:prstGeom>
          <a:solidFill>
            <a:srgbClr val="EFE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FDAC3093-79B4-4362-9318-BB3F2C0B55D2}"/>
              </a:ext>
            </a:extLst>
          </p:cNvPr>
          <p:cNvSpPr/>
          <p:nvPr/>
        </p:nvSpPr>
        <p:spPr>
          <a:xfrm rot="5400000">
            <a:off x="6401632" y="1061008"/>
            <a:ext cx="371061" cy="11209677"/>
          </a:xfrm>
          <a:prstGeom prst="rect">
            <a:avLst/>
          </a:prstGeom>
          <a:solidFill>
            <a:srgbClr val="EFE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Subtítulo 2">
            <a:extLst>
              <a:ext uri="{FF2B5EF4-FFF2-40B4-BE49-F238E27FC236}">
                <a16:creationId xmlns:a16="http://schemas.microsoft.com/office/drawing/2014/main" id="{0B346FA2-D378-4BB6-8C41-A165DE32123B}"/>
              </a:ext>
            </a:extLst>
          </p:cNvPr>
          <p:cNvSpPr txBox="1">
            <a:spLocks/>
          </p:cNvSpPr>
          <p:nvPr/>
        </p:nvSpPr>
        <p:spPr>
          <a:xfrm>
            <a:off x="2664230" y="6571209"/>
            <a:ext cx="7247862" cy="268787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800" dirty="0"/>
              <a:t>FACULDADE DE ARQUITETURA E URBANISMO E DE DESIGN - INTERNATIONAL OFFICE</a:t>
            </a:r>
          </a:p>
        </p:txBody>
      </p:sp>
      <p:sp>
        <p:nvSpPr>
          <p:cNvPr id="13" name="Espaço Reservado para Conteúdo 2">
            <a:extLst>
              <a:ext uri="{FF2B5EF4-FFF2-40B4-BE49-F238E27FC236}">
                <a16:creationId xmlns:a16="http://schemas.microsoft.com/office/drawing/2014/main" id="{74971296-E9A9-4AED-8B22-BE82013F31CF}"/>
              </a:ext>
            </a:extLst>
          </p:cNvPr>
          <p:cNvSpPr txBox="1">
            <a:spLocks/>
          </p:cNvSpPr>
          <p:nvPr/>
        </p:nvSpPr>
        <p:spPr>
          <a:xfrm>
            <a:off x="1444248" y="1549243"/>
            <a:ext cx="10131277" cy="311844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We hope that the instructions and information provided in this guide have answered your questions about enrolling in FAU disciplines!</a:t>
            </a:r>
          </a:p>
          <a:p>
            <a:r>
              <a:rPr lang="en-US" sz="2800" dirty="0"/>
              <a:t>If you have any questions that are not covered here, please contact us:</a:t>
            </a:r>
          </a:p>
          <a:p>
            <a:r>
              <a:rPr lang="en-US" sz="2800" dirty="0"/>
              <a:t>email: international.fau@usp.br/incoming.fau@usp.br</a:t>
            </a:r>
            <a:endParaRPr lang="pt-BR" sz="2800" b="1" dirty="0">
              <a:highlight>
                <a:srgbClr val="FFFF00"/>
              </a:highlight>
            </a:endParaRP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EDC460BE-E31A-4389-A1A7-6204D982ED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12091" y="4860040"/>
            <a:ext cx="1663433" cy="1608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27944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917ECF-9804-4ABE-AEF0-92C946C14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2522" y="365125"/>
            <a:ext cx="10131278" cy="708301"/>
          </a:xfrm>
        </p:spPr>
        <p:txBody>
          <a:bodyPr>
            <a:normAutofit fontScale="90000"/>
          </a:bodyPr>
          <a:lstStyle/>
          <a:p>
            <a:r>
              <a:rPr lang="pt-BR" sz="4800" b="1" dirty="0">
                <a:latin typeface="Eras Demi ITC" panose="020B0805030504020804" pitchFamily="34" charset="0"/>
              </a:rPr>
              <a:t>FAU USP DISCIPLINES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6E5FC80-5420-47BB-974A-BBA78AB30D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3751" y="1364107"/>
            <a:ext cx="10131278" cy="18727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Exchange students (incoming) </a:t>
            </a:r>
            <a:r>
              <a:rPr lang="en-US" b="1" dirty="0"/>
              <a:t>must enroll for FAU disciplines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During the first two weeks of classes, incoming students can attend classes </a:t>
            </a:r>
            <a:r>
              <a:rPr lang="en-US" b="1" dirty="0"/>
              <a:t>freely</a:t>
            </a:r>
            <a:r>
              <a:rPr lang="en-US" dirty="0"/>
              <a:t> to see if they really want to take that discipline for the entire semester.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06C71923-63D2-48E4-A385-80D396A3C396}"/>
              </a:ext>
            </a:extLst>
          </p:cNvPr>
          <p:cNvSpPr/>
          <p:nvPr/>
        </p:nvSpPr>
        <p:spPr>
          <a:xfrm>
            <a:off x="0" y="0"/>
            <a:ext cx="37106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22E366A6-621B-4043-A9FD-B1C6D9512AC1}"/>
              </a:ext>
            </a:extLst>
          </p:cNvPr>
          <p:cNvSpPr/>
          <p:nvPr/>
        </p:nvSpPr>
        <p:spPr>
          <a:xfrm>
            <a:off x="299832" y="0"/>
            <a:ext cx="371061" cy="685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F6BC7A83-E93C-450F-8F95-32AE52C0FA41}"/>
              </a:ext>
            </a:extLst>
          </p:cNvPr>
          <p:cNvSpPr/>
          <p:nvPr/>
        </p:nvSpPr>
        <p:spPr>
          <a:xfrm>
            <a:off x="611261" y="-6624"/>
            <a:ext cx="371061" cy="6858000"/>
          </a:xfrm>
          <a:prstGeom prst="rect">
            <a:avLst/>
          </a:prstGeom>
          <a:solidFill>
            <a:srgbClr val="EFE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FDAC3093-79B4-4362-9318-BB3F2C0B55D2}"/>
              </a:ext>
            </a:extLst>
          </p:cNvPr>
          <p:cNvSpPr/>
          <p:nvPr/>
        </p:nvSpPr>
        <p:spPr>
          <a:xfrm rot="5400000">
            <a:off x="6401632" y="1061008"/>
            <a:ext cx="371061" cy="11209677"/>
          </a:xfrm>
          <a:prstGeom prst="rect">
            <a:avLst/>
          </a:prstGeom>
          <a:solidFill>
            <a:srgbClr val="EFE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Subtítulo 2">
            <a:extLst>
              <a:ext uri="{FF2B5EF4-FFF2-40B4-BE49-F238E27FC236}">
                <a16:creationId xmlns:a16="http://schemas.microsoft.com/office/drawing/2014/main" id="{0B346FA2-D378-4BB6-8C41-A165DE32123B}"/>
              </a:ext>
            </a:extLst>
          </p:cNvPr>
          <p:cNvSpPr txBox="1">
            <a:spLocks/>
          </p:cNvSpPr>
          <p:nvPr/>
        </p:nvSpPr>
        <p:spPr>
          <a:xfrm>
            <a:off x="2664230" y="6571209"/>
            <a:ext cx="7247862" cy="268787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800" dirty="0"/>
              <a:t>FACULDADE DE ARQUITETURA E URBANISMO E DE DESIGN - INTERNATIONAL OFFICE</a:t>
            </a:r>
          </a:p>
        </p:txBody>
      </p:sp>
      <p:sp>
        <p:nvSpPr>
          <p:cNvPr id="9" name="Espaço Reservado para Conteúdo 2">
            <a:extLst>
              <a:ext uri="{FF2B5EF4-FFF2-40B4-BE49-F238E27FC236}">
                <a16:creationId xmlns:a16="http://schemas.microsoft.com/office/drawing/2014/main" id="{36393ED8-8C03-4AF6-829F-D14D4801AB87}"/>
              </a:ext>
            </a:extLst>
          </p:cNvPr>
          <p:cNvSpPr txBox="1">
            <a:spLocks/>
          </p:cNvSpPr>
          <p:nvPr/>
        </p:nvSpPr>
        <p:spPr>
          <a:xfrm>
            <a:off x="1293751" y="3563334"/>
            <a:ext cx="10131278" cy="236189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b="1" dirty="0">
                <a:highlight>
                  <a:srgbClr val="FFFF00"/>
                </a:highlight>
              </a:rPr>
              <a:t>Tip:</a:t>
            </a:r>
          </a:p>
          <a:p>
            <a:pPr>
              <a:buFontTx/>
              <a:buChar char="-"/>
            </a:pPr>
            <a:r>
              <a:rPr lang="en-US" dirty="0"/>
              <a:t>Use these days to talk to the professors, check the discipline syllabus, and the calendar.</a:t>
            </a:r>
          </a:p>
          <a:p>
            <a:pPr marL="0" indent="0">
              <a:buNone/>
            </a:pPr>
            <a:r>
              <a:rPr lang="en-US" dirty="0"/>
              <a:t>- Use these days to talk to other FAU students and ask for recommendations for professors and disciplines.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82262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917ECF-9804-4ABE-AEF0-92C946C14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2522" y="365125"/>
            <a:ext cx="10131278" cy="708301"/>
          </a:xfrm>
        </p:spPr>
        <p:txBody>
          <a:bodyPr>
            <a:normAutofit fontScale="90000"/>
          </a:bodyPr>
          <a:lstStyle/>
          <a:p>
            <a:r>
              <a:rPr lang="pt-BR" sz="4800" b="1" dirty="0">
                <a:latin typeface="Eras Demi ITC" panose="020B0805030504020804" pitchFamily="34" charset="0"/>
              </a:rPr>
              <a:t>FAU USP DISCIPLINES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6E5FC80-5420-47BB-974A-BBA78AB30D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3751" y="1364106"/>
            <a:ext cx="10131278" cy="465238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200" dirty="0"/>
              <a:t>When incoming students apply in the Mundus system, the list of disciplines that will be offered during the semester is not up to date at system.</a:t>
            </a:r>
          </a:p>
          <a:p>
            <a:pPr marL="0" indent="0">
              <a:buNone/>
            </a:pPr>
            <a:r>
              <a:rPr lang="en-US" sz="3200" dirty="0"/>
              <a:t>For this reason, enrollment or pre-enrollment in the disciplines selected at the time of application </a:t>
            </a:r>
            <a:r>
              <a:rPr lang="en-US" sz="3200" dirty="0">
                <a:highlight>
                  <a:srgbClr val="FFFF00"/>
                </a:highlight>
              </a:rPr>
              <a:t>is not carried out</a:t>
            </a:r>
            <a:r>
              <a:rPr lang="en-US" sz="3200" dirty="0"/>
              <a:t>.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b="1" dirty="0"/>
              <a:t>The only valid enrollment is the enrollment carried out in person at FAU, within the period determined for enrollment.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06C71923-63D2-48E4-A385-80D396A3C396}"/>
              </a:ext>
            </a:extLst>
          </p:cNvPr>
          <p:cNvSpPr/>
          <p:nvPr/>
        </p:nvSpPr>
        <p:spPr>
          <a:xfrm>
            <a:off x="0" y="0"/>
            <a:ext cx="37106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22E366A6-621B-4043-A9FD-B1C6D9512AC1}"/>
              </a:ext>
            </a:extLst>
          </p:cNvPr>
          <p:cNvSpPr/>
          <p:nvPr/>
        </p:nvSpPr>
        <p:spPr>
          <a:xfrm>
            <a:off x="299832" y="0"/>
            <a:ext cx="371061" cy="685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F6BC7A83-E93C-450F-8F95-32AE52C0FA41}"/>
              </a:ext>
            </a:extLst>
          </p:cNvPr>
          <p:cNvSpPr/>
          <p:nvPr/>
        </p:nvSpPr>
        <p:spPr>
          <a:xfrm>
            <a:off x="611261" y="-6624"/>
            <a:ext cx="371061" cy="6858000"/>
          </a:xfrm>
          <a:prstGeom prst="rect">
            <a:avLst/>
          </a:prstGeom>
          <a:solidFill>
            <a:srgbClr val="EFE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FDAC3093-79B4-4362-9318-BB3F2C0B55D2}"/>
              </a:ext>
            </a:extLst>
          </p:cNvPr>
          <p:cNvSpPr/>
          <p:nvPr/>
        </p:nvSpPr>
        <p:spPr>
          <a:xfrm rot="5400000">
            <a:off x="6401632" y="1061008"/>
            <a:ext cx="371061" cy="11209677"/>
          </a:xfrm>
          <a:prstGeom prst="rect">
            <a:avLst/>
          </a:prstGeom>
          <a:solidFill>
            <a:srgbClr val="EFE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Subtítulo 2">
            <a:extLst>
              <a:ext uri="{FF2B5EF4-FFF2-40B4-BE49-F238E27FC236}">
                <a16:creationId xmlns:a16="http://schemas.microsoft.com/office/drawing/2014/main" id="{0B346FA2-D378-4BB6-8C41-A165DE32123B}"/>
              </a:ext>
            </a:extLst>
          </p:cNvPr>
          <p:cNvSpPr txBox="1">
            <a:spLocks/>
          </p:cNvSpPr>
          <p:nvPr/>
        </p:nvSpPr>
        <p:spPr>
          <a:xfrm>
            <a:off x="2664230" y="6571209"/>
            <a:ext cx="7247862" cy="268787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800" dirty="0"/>
              <a:t>FACULDADE DE ARQUITETURA E URBANISMO E DE DESIGN - INTERNATIONAL OFFICE</a:t>
            </a:r>
          </a:p>
        </p:txBody>
      </p:sp>
    </p:spTree>
    <p:extLst>
      <p:ext uri="{BB962C8B-B14F-4D97-AF65-F5344CB8AC3E}">
        <p14:creationId xmlns:p14="http://schemas.microsoft.com/office/powerpoint/2010/main" val="11224932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917ECF-9804-4ABE-AEF0-92C946C14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2522" y="365125"/>
            <a:ext cx="10131278" cy="708301"/>
          </a:xfrm>
        </p:spPr>
        <p:txBody>
          <a:bodyPr>
            <a:normAutofit fontScale="90000"/>
          </a:bodyPr>
          <a:lstStyle/>
          <a:p>
            <a:r>
              <a:rPr lang="pt-BR" sz="4800" b="1" dirty="0">
                <a:latin typeface="Eras Demi ITC" panose="020B0805030504020804" pitchFamily="34" charset="0"/>
              </a:rPr>
              <a:t>FAU USP DISCIPLINES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6E5FC80-5420-47BB-974A-BBA78AB30D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3751" y="1364107"/>
            <a:ext cx="10131278" cy="49659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200" dirty="0"/>
              <a:t>This is the calendar for the first weeks:</a:t>
            </a:r>
            <a:endParaRPr lang="en-US" sz="3200" b="1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06C71923-63D2-48E4-A385-80D396A3C396}"/>
              </a:ext>
            </a:extLst>
          </p:cNvPr>
          <p:cNvSpPr/>
          <p:nvPr/>
        </p:nvSpPr>
        <p:spPr>
          <a:xfrm>
            <a:off x="0" y="0"/>
            <a:ext cx="37106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22E366A6-621B-4043-A9FD-B1C6D9512AC1}"/>
              </a:ext>
            </a:extLst>
          </p:cNvPr>
          <p:cNvSpPr/>
          <p:nvPr/>
        </p:nvSpPr>
        <p:spPr>
          <a:xfrm>
            <a:off x="299832" y="0"/>
            <a:ext cx="371061" cy="685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F6BC7A83-E93C-450F-8F95-32AE52C0FA41}"/>
              </a:ext>
            </a:extLst>
          </p:cNvPr>
          <p:cNvSpPr/>
          <p:nvPr/>
        </p:nvSpPr>
        <p:spPr>
          <a:xfrm>
            <a:off x="611261" y="-6624"/>
            <a:ext cx="371061" cy="6858000"/>
          </a:xfrm>
          <a:prstGeom prst="rect">
            <a:avLst/>
          </a:prstGeom>
          <a:solidFill>
            <a:srgbClr val="EFE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FDAC3093-79B4-4362-9318-BB3F2C0B55D2}"/>
              </a:ext>
            </a:extLst>
          </p:cNvPr>
          <p:cNvSpPr/>
          <p:nvPr/>
        </p:nvSpPr>
        <p:spPr>
          <a:xfrm rot="5400000">
            <a:off x="6401632" y="1061008"/>
            <a:ext cx="371061" cy="11209677"/>
          </a:xfrm>
          <a:prstGeom prst="rect">
            <a:avLst/>
          </a:prstGeom>
          <a:solidFill>
            <a:srgbClr val="EFE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Subtítulo 2">
            <a:extLst>
              <a:ext uri="{FF2B5EF4-FFF2-40B4-BE49-F238E27FC236}">
                <a16:creationId xmlns:a16="http://schemas.microsoft.com/office/drawing/2014/main" id="{0B346FA2-D378-4BB6-8C41-A165DE32123B}"/>
              </a:ext>
            </a:extLst>
          </p:cNvPr>
          <p:cNvSpPr txBox="1">
            <a:spLocks/>
          </p:cNvSpPr>
          <p:nvPr/>
        </p:nvSpPr>
        <p:spPr>
          <a:xfrm>
            <a:off x="2664230" y="6571209"/>
            <a:ext cx="7247862" cy="268787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800" dirty="0"/>
              <a:t>FACULDADE DE ARQUITETURA E URBANISMO E DE DESIGN - INTERNATIONAL OFFICE</a:t>
            </a:r>
          </a:p>
        </p:txBody>
      </p:sp>
      <p:pic>
        <p:nvPicPr>
          <p:cNvPr id="10" name="Imagem 9">
            <a:extLst>
              <a:ext uri="{FF2B5EF4-FFF2-40B4-BE49-F238E27FC236}">
                <a16:creationId xmlns:a16="http://schemas.microsoft.com/office/drawing/2014/main" id="{BDDDE409-5F86-45F0-9A25-5631F5D858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2242" y="2284295"/>
            <a:ext cx="2867425" cy="1257475"/>
          </a:xfrm>
          <a:prstGeom prst="rect">
            <a:avLst/>
          </a:prstGeom>
        </p:spPr>
      </p:pic>
      <p:sp>
        <p:nvSpPr>
          <p:cNvPr id="11" name="Espaço Reservado para Conteúdo 2">
            <a:extLst>
              <a:ext uri="{FF2B5EF4-FFF2-40B4-BE49-F238E27FC236}">
                <a16:creationId xmlns:a16="http://schemas.microsoft.com/office/drawing/2014/main" id="{3570E004-BBBA-4A6F-81BD-3467C86ACD3C}"/>
              </a:ext>
            </a:extLst>
          </p:cNvPr>
          <p:cNvSpPr txBox="1">
            <a:spLocks/>
          </p:cNvSpPr>
          <p:nvPr/>
        </p:nvSpPr>
        <p:spPr>
          <a:xfrm>
            <a:off x="5377425" y="2103789"/>
            <a:ext cx="6047604" cy="33425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00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20/Feb – Welcome day </a:t>
            </a:r>
          </a:p>
          <a:p>
            <a:pPr algn="l"/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</a:rPr>
              <a:t>21/Feb – Giro USP</a:t>
            </a:r>
          </a:p>
          <a:p>
            <a:pPr algn="l"/>
            <a:r>
              <a:rPr lang="en-US" sz="2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24/Feb – Start of Academic Semester</a:t>
            </a:r>
          </a:p>
          <a:p>
            <a:pPr algn="l"/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</a:rPr>
              <a:t>24 to 28/Feb – FAU Freshman reception</a:t>
            </a:r>
          </a:p>
          <a:p>
            <a:pPr algn="l"/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</a:rPr>
              <a:t>03 to 05/March – Carnaval holiday</a:t>
            </a:r>
          </a:p>
          <a:p>
            <a:pPr algn="l"/>
            <a:r>
              <a:rPr lang="en-US" sz="20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06/March – Start of classes</a:t>
            </a:r>
          </a:p>
          <a:p>
            <a:pPr algn="l"/>
            <a:r>
              <a:rPr lang="en-US" sz="2000" b="1" i="0" dirty="0">
                <a:solidFill>
                  <a:srgbClr val="222222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10 to 14/March – FAU Enrollment </a:t>
            </a:r>
            <a:r>
              <a:rPr lang="en-US" sz="1400" b="1" i="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(FAU Disciplines)</a:t>
            </a:r>
          </a:p>
          <a:p>
            <a:pPr algn="l"/>
            <a:r>
              <a:rPr lang="en-US" sz="2000" b="1" i="0" dirty="0">
                <a:solidFill>
                  <a:srgbClr val="222222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24 to 28/March – Period to exclude discipline</a:t>
            </a:r>
          </a:p>
        </p:txBody>
      </p:sp>
      <p:sp>
        <p:nvSpPr>
          <p:cNvPr id="12" name="Espaço Reservado para Conteúdo 2">
            <a:extLst>
              <a:ext uri="{FF2B5EF4-FFF2-40B4-BE49-F238E27FC236}">
                <a16:creationId xmlns:a16="http://schemas.microsoft.com/office/drawing/2014/main" id="{F0067CC0-527C-4AF0-AB4B-CAF4436CB976}"/>
              </a:ext>
            </a:extLst>
          </p:cNvPr>
          <p:cNvSpPr txBox="1">
            <a:spLocks/>
          </p:cNvSpPr>
          <p:nvPr/>
        </p:nvSpPr>
        <p:spPr>
          <a:xfrm>
            <a:off x="1434732" y="3880231"/>
            <a:ext cx="3222446" cy="12574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0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The USP Academic Year</a:t>
            </a:r>
          </a:p>
          <a:p>
            <a:pPr marL="0" indent="0" algn="ctr">
              <a:buNone/>
            </a:pPr>
            <a:r>
              <a:rPr lang="en-US" sz="20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2025</a:t>
            </a:r>
          </a:p>
          <a:p>
            <a:pPr marL="0" indent="0" algn="ctr">
              <a:buNone/>
            </a:pPr>
            <a:r>
              <a:rPr lang="en-US" sz="1600" b="1" dirty="0">
                <a:solidFill>
                  <a:srgbClr val="222222"/>
                </a:solidFill>
                <a:highlight>
                  <a:srgbClr val="FFFF00"/>
                </a:highlight>
                <a:latin typeface="Arial" panose="020B0604020202020204" pitchFamily="34" charset="0"/>
              </a:rPr>
              <a:t>1</a:t>
            </a:r>
            <a:r>
              <a:rPr lang="en-US" sz="1600" b="1" baseline="30000" dirty="0">
                <a:solidFill>
                  <a:srgbClr val="222222"/>
                </a:solidFill>
                <a:highlight>
                  <a:srgbClr val="FFFF00"/>
                </a:highlight>
                <a:latin typeface="Arial" panose="020B0604020202020204" pitchFamily="34" charset="0"/>
              </a:rPr>
              <a:t>st</a:t>
            </a:r>
            <a:r>
              <a:rPr lang="en-US" sz="1600" b="1" dirty="0">
                <a:solidFill>
                  <a:srgbClr val="222222"/>
                </a:solidFill>
                <a:highlight>
                  <a:srgbClr val="FFFF00"/>
                </a:highlight>
                <a:latin typeface="Arial" panose="020B0604020202020204" pitchFamily="34" charset="0"/>
              </a:rPr>
              <a:t> semester: 24/Feb – 07/Jul</a:t>
            </a:r>
          </a:p>
          <a:p>
            <a:pPr marL="0" indent="0" algn="ctr">
              <a:buNone/>
            </a:pPr>
            <a:r>
              <a:rPr lang="en-US" sz="1600" b="1" i="0" dirty="0">
                <a:solidFill>
                  <a:srgbClr val="222222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2</a:t>
            </a:r>
            <a:r>
              <a:rPr lang="en-US" sz="1600" b="1" i="0" baseline="30000" dirty="0">
                <a:solidFill>
                  <a:srgbClr val="222222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nd</a:t>
            </a:r>
            <a:r>
              <a:rPr lang="en-US" sz="1600" b="1" i="0" dirty="0">
                <a:solidFill>
                  <a:srgbClr val="222222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 semester: 04/Aug – 12/Dec</a:t>
            </a:r>
          </a:p>
        </p:txBody>
      </p:sp>
    </p:spTree>
    <p:extLst>
      <p:ext uri="{BB962C8B-B14F-4D97-AF65-F5344CB8AC3E}">
        <p14:creationId xmlns:p14="http://schemas.microsoft.com/office/powerpoint/2010/main" val="35696557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917ECF-9804-4ABE-AEF0-92C946C14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2522" y="365125"/>
            <a:ext cx="10131278" cy="708301"/>
          </a:xfrm>
        </p:spPr>
        <p:txBody>
          <a:bodyPr>
            <a:normAutofit fontScale="90000"/>
          </a:bodyPr>
          <a:lstStyle/>
          <a:p>
            <a:r>
              <a:rPr lang="pt-BR" sz="4800" b="1" dirty="0">
                <a:latin typeface="Eras Demi ITC" panose="020B0805030504020804" pitchFamily="34" charset="0"/>
              </a:rPr>
              <a:t>FAU USP DISCIPLINES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6E5FC80-5420-47BB-974A-BBA78AB30D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3751" y="1364108"/>
            <a:ext cx="10131278" cy="14586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What are FAU disciplines?</a:t>
            </a:r>
          </a:p>
          <a:p>
            <a:pPr marL="0" indent="0">
              <a:buNone/>
            </a:pPr>
            <a:r>
              <a:rPr lang="en-US" dirty="0"/>
              <a:t>All USP disciplines have codes. By looking at the codes, it is possible to verify which unit each discipline belongs to.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06C71923-63D2-48E4-A385-80D396A3C396}"/>
              </a:ext>
            </a:extLst>
          </p:cNvPr>
          <p:cNvSpPr/>
          <p:nvPr/>
        </p:nvSpPr>
        <p:spPr>
          <a:xfrm>
            <a:off x="0" y="0"/>
            <a:ext cx="37106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22E366A6-621B-4043-A9FD-B1C6D9512AC1}"/>
              </a:ext>
            </a:extLst>
          </p:cNvPr>
          <p:cNvSpPr/>
          <p:nvPr/>
        </p:nvSpPr>
        <p:spPr>
          <a:xfrm>
            <a:off x="299832" y="0"/>
            <a:ext cx="371061" cy="685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F6BC7A83-E93C-450F-8F95-32AE52C0FA41}"/>
              </a:ext>
            </a:extLst>
          </p:cNvPr>
          <p:cNvSpPr/>
          <p:nvPr/>
        </p:nvSpPr>
        <p:spPr>
          <a:xfrm>
            <a:off x="611261" y="-6624"/>
            <a:ext cx="371061" cy="6858000"/>
          </a:xfrm>
          <a:prstGeom prst="rect">
            <a:avLst/>
          </a:prstGeom>
          <a:solidFill>
            <a:srgbClr val="EFE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FDAC3093-79B4-4362-9318-BB3F2C0B55D2}"/>
              </a:ext>
            </a:extLst>
          </p:cNvPr>
          <p:cNvSpPr/>
          <p:nvPr/>
        </p:nvSpPr>
        <p:spPr>
          <a:xfrm rot="5400000">
            <a:off x="6401632" y="1061008"/>
            <a:ext cx="371061" cy="11209677"/>
          </a:xfrm>
          <a:prstGeom prst="rect">
            <a:avLst/>
          </a:prstGeom>
          <a:solidFill>
            <a:srgbClr val="EFE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Subtítulo 2">
            <a:extLst>
              <a:ext uri="{FF2B5EF4-FFF2-40B4-BE49-F238E27FC236}">
                <a16:creationId xmlns:a16="http://schemas.microsoft.com/office/drawing/2014/main" id="{0B346FA2-D378-4BB6-8C41-A165DE32123B}"/>
              </a:ext>
            </a:extLst>
          </p:cNvPr>
          <p:cNvSpPr txBox="1">
            <a:spLocks/>
          </p:cNvSpPr>
          <p:nvPr/>
        </p:nvSpPr>
        <p:spPr>
          <a:xfrm>
            <a:off x="2664230" y="6571209"/>
            <a:ext cx="7247862" cy="268787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800" dirty="0"/>
              <a:t>FACULDADE DE ARQUITETURA E URBANISMO E DE DESIGN - INTERNATIONAL OFFICE</a:t>
            </a:r>
          </a:p>
        </p:txBody>
      </p:sp>
      <p:sp>
        <p:nvSpPr>
          <p:cNvPr id="9" name="Espaço Reservado para Conteúdo 2">
            <a:extLst>
              <a:ext uri="{FF2B5EF4-FFF2-40B4-BE49-F238E27FC236}">
                <a16:creationId xmlns:a16="http://schemas.microsoft.com/office/drawing/2014/main" id="{36393ED8-8C03-4AF6-829F-D14D4801AB87}"/>
              </a:ext>
            </a:extLst>
          </p:cNvPr>
          <p:cNvSpPr txBox="1">
            <a:spLocks/>
          </p:cNvSpPr>
          <p:nvPr/>
        </p:nvSpPr>
        <p:spPr>
          <a:xfrm>
            <a:off x="1293751" y="2972977"/>
            <a:ext cx="10131278" cy="313627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b="1" dirty="0">
                <a:highlight>
                  <a:srgbClr val="FFFF00"/>
                </a:highlight>
              </a:rPr>
              <a:t>FAU-USP Disciplines:</a:t>
            </a:r>
          </a:p>
          <a:p>
            <a:pPr>
              <a:buFontTx/>
              <a:buChar char="-"/>
            </a:pPr>
            <a:r>
              <a:rPr lang="en-US" dirty="0"/>
              <a:t>FAU disciplines codes begin with the </a:t>
            </a:r>
            <a:r>
              <a:rPr lang="en-US" b="1" dirty="0"/>
              <a:t>letters AU </a:t>
            </a:r>
            <a:r>
              <a:rPr lang="en-US" dirty="0"/>
              <a:t>or </a:t>
            </a:r>
            <a:r>
              <a:rPr lang="en-US" b="1" dirty="0"/>
              <a:t>number 16</a:t>
            </a:r>
            <a:r>
              <a:rPr lang="en-US" dirty="0"/>
              <a:t>.</a:t>
            </a:r>
          </a:p>
          <a:p>
            <a:pPr>
              <a:buFontTx/>
              <a:buChar char="-"/>
            </a:pPr>
            <a:r>
              <a:rPr lang="en-US" dirty="0"/>
              <a:t>E.g.:</a:t>
            </a:r>
          </a:p>
          <a:p>
            <a:pPr lvl="1">
              <a:buFontTx/>
              <a:buChar char="-"/>
            </a:pPr>
            <a:r>
              <a:rPr lang="en-US" dirty="0"/>
              <a:t>AUT0512</a:t>
            </a:r>
          </a:p>
          <a:p>
            <a:pPr lvl="1">
              <a:buFontTx/>
              <a:buChar char="-"/>
            </a:pPr>
            <a:r>
              <a:rPr lang="en-US" dirty="0"/>
              <a:t>AUH0125</a:t>
            </a:r>
          </a:p>
          <a:p>
            <a:pPr lvl="1">
              <a:buFontTx/>
              <a:buChar char="-"/>
            </a:pPr>
            <a:r>
              <a:rPr lang="en-US" dirty="0"/>
              <a:t>AUP2424</a:t>
            </a:r>
          </a:p>
          <a:p>
            <a:pPr lvl="1">
              <a:buFontTx/>
              <a:buChar char="-"/>
            </a:pPr>
            <a:r>
              <a:rPr lang="pt-BR" dirty="0"/>
              <a:t>1610201</a:t>
            </a:r>
          </a:p>
        </p:txBody>
      </p:sp>
    </p:spTree>
    <p:extLst>
      <p:ext uri="{BB962C8B-B14F-4D97-AF65-F5344CB8AC3E}">
        <p14:creationId xmlns:p14="http://schemas.microsoft.com/office/powerpoint/2010/main" val="21787377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917ECF-9804-4ABE-AEF0-92C946C14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2522" y="365125"/>
            <a:ext cx="10131278" cy="708301"/>
          </a:xfrm>
        </p:spPr>
        <p:txBody>
          <a:bodyPr>
            <a:normAutofit fontScale="90000"/>
          </a:bodyPr>
          <a:lstStyle/>
          <a:p>
            <a:r>
              <a:rPr lang="pt-BR" sz="4800" b="1" dirty="0">
                <a:latin typeface="Eras Demi ITC" panose="020B0805030504020804" pitchFamily="34" charset="0"/>
              </a:rPr>
              <a:t>FAU USP ENROLLMENT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6E5FC80-5420-47BB-974A-BBA78AB30D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3751" y="1364107"/>
            <a:ext cx="10131278" cy="9112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Enrollment for incoming students is different from enrollment for regular students.</a:t>
            </a:r>
            <a:endParaRPr lang="en-US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06C71923-63D2-48E4-A385-80D396A3C396}"/>
              </a:ext>
            </a:extLst>
          </p:cNvPr>
          <p:cNvSpPr/>
          <p:nvPr/>
        </p:nvSpPr>
        <p:spPr>
          <a:xfrm>
            <a:off x="0" y="0"/>
            <a:ext cx="37106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22E366A6-621B-4043-A9FD-B1C6D9512AC1}"/>
              </a:ext>
            </a:extLst>
          </p:cNvPr>
          <p:cNvSpPr/>
          <p:nvPr/>
        </p:nvSpPr>
        <p:spPr>
          <a:xfrm>
            <a:off x="299832" y="0"/>
            <a:ext cx="371061" cy="685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F6BC7A83-E93C-450F-8F95-32AE52C0FA41}"/>
              </a:ext>
            </a:extLst>
          </p:cNvPr>
          <p:cNvSpPr/>
          <p:nvPr/>
        </p:nvSpPr>
        <p:spPr>
          <a:xfrm>
            <a:off x="611261" y="-6624"/>
            <a:ext cx="371061" cy="6858000"/>
          </a:xfrm>
          <a:prstGeom prst="rect">
            <a:avLst/>
          </a:prstGeom>
          <a:solidFill>
            <a:srgbClr val="EFE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FDAC3093-79B4-4362-9318-BB3F2C0B55D2}"/>
              </a:ext>
            </a:extLst>
          </p:cNvPr>
          <p:cNvSpPr/>
          <p:nvPr/>
        </p:nvSpPr>
        <p:spPr>
          <a:xfrm rot="5400000">
            <a:off x="6401632" y="1061008"/>
            <a:ext cx="371061" cy="11209677"/>
          </a:xfrm>
          <a:prstGeom prst="rect">
            <a:avLst/>
          </a:prstGeom>
          <a:solidFill>
            <a:srgbClr val="EFE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Subtítulo 2">
            <a:extLst>
              <a:ext uri="{FF2B5EF4-FFF2-40B4-BE49-F238E27FC236}">
                <a16:creationId xmlns:a16="http://schemas.microsoft.com/office/drawing/2014/main" id="{0B346FA2-D378-4BB6-8C41-A165DE32123B}"/>
              </a:ext>
            </a:extLst>
          </p:cNvPr>
          <p:cNvSpPr txBox="1">
            <a:spLocks/>
          </p:cNvSpPr>
          <p:nvPr/>
        </p:nvSpPr>
        <p:spPr>
          <a:xfrm>
            <a:off x="2664230" y="6571209"/>
            <a:ext cx="7247862" cy="268787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800" dirty="0"/>
              <a:t>FACULDADE DE ARQUITETURA E URBANISMO E DE DESIGN - INTERNATIONAL OFFICE</a:t>
            </a:r>
          </a:p>
        </p:txBody>
      </p:sp>
      <p:sp>
        <p:nvSpPr>
          <p:cNvPr id="9" name="Espaço Reservado para Conteúdo 2">
            <a:extLst>
              <a:ext uri="{FF2B5EF4-FFF2-40B4-BE49-F238E27FC236}">
                <a16:creationId xmlns:a16="http://schemas.microsoft.com/office/drawing/2014/main" id="{36393ED8-8C03-4AF6-829F-D14D4801AB87}"/>
              </a:ext>
            </a:extLst>
          </p:cNvPr>
          <p:cNvSpPr txBox="1">
            <a:spLocks/>
          </p:cNvSpPr>
          <p:nvPr/>
        </p:nvSpPr>
        <p:spPr>
          <a:xfrm>
            <a:off x="1444257" y="2441347"/>
            <a:ext cx="3512166" cy="325770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Enrollment period: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highlight>
                  <a:srgbClr val="FFFF00"/>
                </a:highlight>
              </a:rPr>
              <a:t>10 to 14/March/2025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Time: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08:30 a.m. to 10:30 a.m.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and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2:00 p.m. to 5:00 p.m.</a:t>
            </a:r>
            <a:endParaRPr lang="pt-BR" dirty="0"/>
          </a:p>
        </p:txBody>
      </p:sp>
      <p:sp>
        <p:nvSpPr>
          <p:cNvPr id="10" name="Espaço Reservado para Conteúdo 2">
            <a:extLst>
              <a:ext uri="{FF2B5EF4-FFF2-40B4-BE49-F238E27FC236}">
                <a16:creationId xmlns:a16="http://schemas.microsoft.com/office/drawing/2014/main" id="{6CBC0F9D-9F42-4489-A76A-16CE81C52045}"/>
              </a:ext>
            </a:extLst>
          </p:cNvPr>
          <p:cNvSpPr txBox="1">
            <a:spLocks/>
          </p:cNvSpPr>
          <p:nvPr/>
        </p:nvSpPr>
        <p:spPr>
          <a:xfrm>
            <a:off x="5418358" y="2441349"/>
            <a:ext cx="5575707" cy="2577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800" b="1" dirty="0"/>
              <a:t>Where</a:t>
            </a:r>
            <a:r>
              <a:rPr lang="en-US" sz="2800" dirty="0"/>
              <a:t>: at the </a:t>
            </a:r>
            <a:r>
              <a:rPr lang="en-US" sz="2800" b="1" dirty="0" err="1">
                <a:highlight>
                  <a:srgbClr val="FFFF00"/>
                </a:highlight>
              </a:rPr>
              <a:t>Serviço</a:t>
            </a:r>
            <a:r>
              <a:rPr lang="en-US" sz="2800" b="1" dirty="0">
                <a:highlight>
                  <a:srgbClr val="FFFF00"/>
                </a:highlight>
              </a:rPr>
              <a:t> de </a:t>
            </a:r>
            <a:r>
              <a:rPr lang="en-US" sz="2800" b="1" dirty="0" err="1">
                <a:highlight>
                  <a:srgbClr val="FFFF00"/>
                </a:highlight>
              </a:rPr>
              <a:t>Graduação</a:t>
            </a:r>
            <a:r>
              <a:rPr lang="en-US" sz="2800" dirty="0"/>
              <a:t>, located on the 2nd floor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b="1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800" b="1" dirty="0"/>
              <a:t>How: </a:t>
            </a:r>
            <a:r>
              <a:rPr lang="en-US" sz="2800" dirty="0"/>
              <a:t>In person, by “</a:t>
            </a:r>
            <a:r>
              <a:rPr lang="en-US" sz="2800" i="1" u="sng" dirty="0" err="1">
                <a:hlinkClick r:id="rId2"/>
              </a:rPr>
              <a:t>Formulário</a:t>
            </a:r>
            <a:r>
              <a:rPr lang="en-US" sz="2800" i="1" u="sng" dirty="0">
                <a:hlinkClick r:id="rId2"/>
              </a:rPr>
              <a:t> de </a:t>
            </a:r>
            <a:r>
              <a:rPr lang="en-US" sz="2800" i="1" u="sng" dirty="0" err="1">
                <a:hlinkClick r:id="rId2"/>
              </a:rPr>
              <a:t>Matrícula</a:t>
            </a:r>
            <a:r>
              <a:rPr lang="en-US" sz="2800" dirty="0"/>
              <a:t>”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812041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917ECF-9804-4ABE-AEF0-92C946C14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2522" y="365125"/>
            <a:ext cx="10131278" cy="708301"/>
          </a:xfrm>
        </p:spPr>
        <p:txBody>
          <a:bodyPr>
            <a:normAutofit fontScale="90000"/>
          </a:bodyPr>
          <a:lstStyle/>
          <a:p>
            <a:r>
              <a:rPr lang="pt-BR" sz="4800" b="1" dirty="0">
                <a:latin typeface="Eras Demi ITC" panose="020B0805030504020804" pitchFamily="34" charset="0"/>
              </a:rPr>
              <a:t>FAU USP ENROLLMENT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6E5FC80-5420-47BB-974A-BBA78AB30D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3751" y="1364107"/>
            <a:ext cx="10131278" cy="46469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Some important rules</a:t>
            </a:r>
            <a:endParaRPr lang="en-US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06C71923-63D2-48E4-A385-80D396A3C396}"/>
              </a:ext>
            </a:extLst>
          </p:cNvPr>
          <p:cNvSpPr/>
          <p:nvPr/>
        </p:nvSpPr>
        <p:spPr>
          <a:xfrm>
            <a:off x="0" y="0"/>
            <a:ext cx="37106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22E366A6-621B-4043-A9FD-B1C6D9512AC1}"/>
              </a:ext>
            </a:extLst>
          </p:cNvPr>
          <p:cNvSpPr/>
          <p:nvPr/>
        </p:nvSpPr>
        <p:spPr>
          <a:xfrm>
            <a:off x="299832" y="0"/>
            <a:ext cx="371061" cy="685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F6BC7A83-E93C-450F-8F95-32AE52C0FA41}"/>
              </a:ext>
            </a:extLst>
          </p:cNvPr>
          <p:cNvSpPr/>
          <p:nvPr/>
        </p:nvSpPr>
        <p:spPr>
          <a:xfrm>
            <a:off x="611261" y="-6624"/>
            <a:ext cx="371061" cy="6858000"/>
          </a:xfrm>
          <a:prstGeom prst="rect">
            <a:avLst/>
          </a:prstGeom>
          <a:solidFill>
            <a:srgbClr val="EFE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FDAC3093-79B4-4362-9318-BB3F2C0B55D2}"/>
              </a:ext>
            </a:extLst>
          </p:cNvPr>
          <p:cNvSpPr/>
          <p:nvPr/>
        </p:nvSpPr>
        <p:spPr>
          <a:xfrm rot="5400000">
            <a:off x="6401632" y="1061008"/>
            <a:ext cx="371061" cy="11209677"/>
          </a:xfrm>
          <a:prstGeom prst="rect">
            <a:avLst/>
          </a:prstGeom>
          <a:solidFill>
            <a:srgbClr val="EFE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Subtítulo 2">
            <a:extLst>
              <a:ext uri="{FF2B5EF4-FFF2-40B4-BE49-F238E27FC236}">
                <a16:creationId xmlns:a16="http://schemas.microsoft.com/office/drawing/2014/main" id="{0B346FA2-D378-4BB6-8C41-A165DE32123B}"/>
              </a:ext>
            </a:extLst>
          </p:cNvPr>
          <p:cNvSpPr txBox="1">
            <a:spLocks/>
          </p:cNvSpPr>
          <p:nvPr/>
        </p:nvSpPr>
        <p:spPr>
          <a:xfrm>
            <a:off x="2664230" y="6571209"/>
            <a:ext cx="7247862" cy="268787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800" dirty="0"/>
              <a:t>FACULDADE DE ARQUITETURA E URBANISMO E DE DESIGN - INTERNATIONAL OFFICE</a:t>
            </a:r>
          </a:p>
        </p:txBody>
      </p:sp>
      <p:sp>
        <p:nvSpPr>
          <p:cNvPr id="11" name="Espaço Reservado para Conteúdo 2">
            <a:extLst>
              <a:ext uri="{FF2B5EF4-FFF2-40B4-BE49-F238E27FC236}">
                <a16:creationId xmlns:a16="http://schemas.microsoft.com/office/drawing/2014/main" id="{C772C837-8471-4E39-8AF1-6D409B2E359A}"/>
              </a:ext>
            </a:extLst>
          </p:cNvPr>
          <p:cNvSpPr txBox="1">
            <a:spLocks/>
          </p:cNvSpPr>
          <p:nvPr/>
        </p:nvSpPr>
        <p:spPr>
          <a:xfrm>
            <a:off x="1444251" y="3377300"/>
            <a:ext cx="10131277" cy="143116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Disciplines “</a:t>
            </a:r>
            <a:r>
              <a:rPr lang="en-US" b="1" dirty="0" err="1">
                <a:solidFill>
                  <a:schemeClr val="accent1">
                    <a:lumMod val="50000"/>
                  </a:schemeClr>
                </a:solidFill>
              </a:rPr>
              <a:t>optativas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”</a:t>
            </a:r>
            <a:r>
              <a:rPr lang="en-US" dirty="0"/>
              <a:t> (the discipline code ends in an odd number (e.g. 1, 3, 5, ...)</a:t>
            </a:r>
          </a:p>
          <a:p>
            <a:pPr lvl="1"/>
            <a:r>
              <a:rPr lang="en-US" dirty="0"/>
              <a:t>there is a limit of 10% of the total vacancies for enrollment of exchange students. Ex.: the discipline has 50 vacancies, a maximum of 5 exchange students can enroll.</a:t>
            </a:r>
          </a:p>
          <a:p>
            <a:pPr lvl="1"/>
            <a:r>
              <a:rPr lang="en-US" dirty="0"/>
              <a:t>therefore, the exchange student may enroll in a maximum of 2 elective/”</a:t>
            </a:r>
            <a:r>
              <a:rPr lang="en-US" dirty="0" err="1"/>
              <a:t>optativas</a:t>
            </a:r>
            <a:r>
              <a:rPr lang="en-US" dirty="0"/>
              <a:t>” disciplines.</a:t>
            </a:r>
            <a:endParaRPr lang="pt-BR" dirty="0"/>
          </a:p>
        </p:txBody>
      </p:sp>
      <p:sp>
        <p:nvSpPr>
          <p:cNvPr id="12" name="Espaço Reservado para Conteúdo 2">
            <a:extLst>
              <a:ext uri="{FF2B5EF4-FFF2-40B4-BE49-F238E27FC236}">
                <a16:creationId xmlns:a16="http://schemas.microsoft.com/office/drawing/2014/main" id="{7E1F9981-F045-4462-9C0F-0CD97E0DC47F}"/>
              </a:ext>
            </a:extLst>
          </p:cNvPr>
          <p:cNvSpPr txBox="1">
            <a:spLocks/>
          </p:cNvSpPr>
          <p:nvPr/>
        </p:nvSpPr>
        <p:spPr>
          <a:xfrm>
            <a:off x="1444251" y="5049154"/>
            <a:ext cx="10131277" cy="84626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Disciplines “</a:t>
            </a:r>
            <a:r>
              <a:rPr lang="en-US" b="1" dirty="0" err="1">
                <a:solidFill>
                  <a:schemeClr val="accent1">
                    <a:lumMod val="50000"/>
                  </a:schemeClr>
                </a:solidFill>
              </a:rPr>
              <a:t>obrigatórias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”</a:t>
            </a:r>
            <a:r>
              <a:rPr lang="en-US" dirty="0"/>
              <a:t> (the discipline code ends in an even number (e.g. 0, 2, 4, ...)</a:t>
            </a:r>
          </a:p>
          <a:p>
            <a:pPr lvl="1"/>
            <a:r>
              <a:rPr lang="en-US" dirty="0"/>
              <a:t>it will not be possible to choose the class for mandatory/”</a:t>
            </a:r>
            <a:r>
              <a:rPr lang="en-US" dirty="0" err="1"/>
              <a:t>obrigatórias</a:t>
            </a:r>
            <a:r>
              <a:rPr lang="en-US" dirty="0"/>
              <a:t>” disciplines</a:t>
            </a:r>
          </a:p>
        </p:txBody>
      </p:sp>
      <p:sp>
        <p:nvSpPr>
          <p:cNvPr id="13" name="Espaço Reservado para Conteúdo 2">
            <a:extLst>
              <a:ext uri="{FF2B5EF4-FFF2-40B4-BE49-F238E27FC236}">
                <a16:creationId xmlns:a16="http://schemas.microsoft.com/office/drawing/2014/main" id="{74971296-E9A9-4AED-8B22-BE82013F31CF}"/>
              </a:ext>
            </a:extLst>
          </p:cNvPr>
          <p:cNvSpPr txBox="1">
            <a:spLocks/>
          </p:cNvSpPr>
          <p:nvPr/>
        </p:nvSpPr>
        <p:spPr>
          <a:xfrm>
            <a:off x="1444251" y="1919693"/>
            <a:ext cx="10131277" cy="121691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Vacancies</a:t>
            </a:r>
            <a:endParaRPr lang="en-US" dirty="0"/>
          </a:p>
          <a:p>
            <a:pPr lvl="1"/>
            <a:r>
              <a:rPr lang="en-US" dirty="0"/>
              <a:t>The vacancies in the disciplines are filled in </a:t>
            </a:r>
            <a:r>
              <a:rPr lang="en-US" b="1" u="sng" dirty="0"/>
              <a:t>order of arrival / enrollment</a:t>
            </a:r>
            <a:r>
              <a:rPr lang="en-US" dirty="0"/>
              <a:t>. If you wait to enroll on the last day, it is possible that there will be no vacancies for that discipline.</a:t>
            </a:r>
          </a:p>
        </p:txBody>
      </p:sp>
    </p:spTree>
    <p:extLst>
      <p:ext uri="{BB962C8B-B14F-4D97-AF65-F5344CB8AC3E}">
        <p14:creationId xmlns:p14="http://schemas.microsoft.com/office/powerpoint/2010/main" val="25840552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917ECF-9804-4ABE-AEF0-92C946C14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2522" y="365125"/>
            <a:ext cx="10131278" cy="708301"/>
          </a:xfrm>
        </p:spPr>
        <p:txBody>
          <a:bodyPr>
            <a:normAutofit fontScale="90000"/>
          </a:bodyPr>
          <a:lstStyle/>
          <a:p>
            <a:r>
              <a:rPr lang="pt-BR" sz="4800" b="1" dirty="0">
                <a:latin typeface="Eras Demi ITC" panose="020B0805030504020804" pitchFamily="34" charset="0"/>
              </a:rPr>
              <a:t>FAU USP ENROLLMENT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6E5FC80-5420-47BB-974A-BBA78AB30D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3751" y="1364107"/>
            <a:ext cx="10131278" cy="46469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Some important rules</a:t>
            </a:r>
            <a:endParaRPr lang="en-US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06C71923-63D2-48E4-A385-80D396A3C396}"/>
              </a:ext>
            </a:extLst>
          </p:cNvPr>
          <p:cNvSpPr/>
          <p:nvPr/>
        </p:nvSpPr>
        <p:spPr>
          <a:xfrm>
            <a:off x="0" y="0"/>
            <a:ext cx="37106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22E366A6-621B-4043-A9FD-B1C6D9512AC1}"/>
              </a:ext>
            </a:extLst>
          </p:cNvPr>
          <p:cNvSpPr/>
          <p:nvPr/>
        </p:nvSpPr>
        <p:spPr>
          <a:xfrm>
            <a:off x="299832" y="0"/>
            <a:ext cx="371061" cy="685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F6BC7A83-E93C-450F-8F95-32AE52C0FA41}"/>
              </a:ext>
            </a:extLst>
          </p:cNvPr>
          <p:cNvSpPr/>
          <p:nvPr/>
        </p:nvSpPr>
        <p:spPr>
          <a:xfrm>
            <a:off x="611261" y="-6624"/>
            <a:ext cx="371061" cy="6858000"/>
          </a:xfrm>
          <a:prstGeom prst="rect">
            <a:avLst/>
          </a:prstGeom>
          <a:solidFill>
            <a:srgbClr val="EFE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FDAC3093-79B4-4362-9318-BB3F2C0B55D2}"/>
              </a:ext>
            </a:extLst>
          </p:cNvPr>
          <p:cNvSpPr/>
          <p:nvPr/>
        </p:nvSpPr>
        <p:spPr>
          <a:xfrm rot="5400000">
            <a:off x="6401632" y="1061008"/>
            <a:ext cx="371061" cy="11209677"/>
          </a:xfrm>
          <a:prstGeom prst="rect">
            <a:avLst/>
          </a:prstGeom>
          <a:solidFill>
            <a:srgbClr val="EFE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Subtítulo 2">
            <a:extLst>
              <a:ext uri="{FF2B5EF4-FFF2-40B4-BE49-F238E27FC236}">
                <a16:creationId xmlns:a16="http://schemas.microsoft.com/office/drawing/2014/main" id="{0B346FA2-D378-4BB6-8C41-A165DE32123B}"/>
              </a:ext>
            </a:extLst>
          </p:cNvPr>
          <p:cNvSpPr txBox="1">
            <a:spLocks/>
          </p:cNvSpPr>
          <p:nvPr/>
        </p:nvSpPr>
        <p:spPr>
          <a:xfrm>
            <a:off x="2664230" y="6571209"/>
            <a:ext cx="7247862" cy="268787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800" dirty="0"/>
              <a:t>FACULDADE DE ARQUITETURA E URBANISMO E DE DESIGN - INTERNATIONAL OFFICE</a:t>
            </a:r>
          </a:p>
        </p:txBody>
      </p:sp>
      <p:sp>
        <p:nvSpPr>
          <p:cNvPr id="11" name="Espaço Reservado para Conteúdo 2">
            <a:extLst>
              <a:ext uri="{FF2B5EF4-FFF2-40B4-BE49-F238E27FC236}">
                <a16:creationId xmlns:a16="http://schemas.microsoft.com/office/drawing/2014/main" id="{C772C837-8471-4E39-8AF1-6D409B2E359A}"/>
              </a:ext>
            </a:extLst>
          </p:cNvPr>
          <p:cNvSpPr txBox="1">
            <a:spLocks/>
          </p:cNvSpPr>
          <p:nvPr/>
        </p:nvSpPr>
        <p:spPr>
          <a:xfrm>
            <a:off x="1444251" y="1946323"/>
            <a:ext cx="10131277" cy="108695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How to search for discipline in the Jupiter system?</a:t>
            </a:r>
          </a:p>
          <a:p>
            <a:pPr lvl="1"/>
            <a:r>
              <a:rPr lang="en-US" dirty="0"/>
              <a:t>Our office has created a </a:t>
            </a:r>
            <a:r>
              <a:rPr lang="en-US" dirty="0">
                <a:hlinkClick r:id="rId2"/>
              </a:rPr>
              <a:t>step-by-step guide</a:t>
            </a:r>
            <a:r>
              <a:rPr lang="en-US" dirty="0"/>
              <a:t> to help you with the discipline research process. Please read the material available on our website.</a:t>
            </a:r>
            <a:endParaRPr lang="pt-BR" dirty="0"/>
          </a:p>
        </p:txBody>
      </p:sp>
      <p:sp>
        <p:nvSpPr>
          <p:cNvPr id="12" name="Espaço Reservado para Conteúdo 2">
            <a:extLst>
              <a:ext uri="{FF2B5EF4-FFF2-40B4-BE49-F238E27FC236}">
                <a16:creationId xmlns:a16="http://schemas.microsoft.com/office/drawing/2014/main" id="{7E1F9981-F045-4462-9C0F-0CD97E0DC47F}"/>
              </a:ext>
            </a:extLst>
          </p:cNvPr>
          <p:cNvSpPr txBox="1">
            <a:spLocks/>
          </p:cNvSpPr>
          <p:nvPr/>
        </p:nvSpPr>
        <p:spPr>
          <a:xfrm>
            <a:off x="1444250" y="3225310"/>
            <a:ext cx="10131277" cy="108695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Repeated disciplines</a:t>
            </a:r>
          </a:p>
          <a:p>
            <a:pPr lvl="1"/>
            <a:r>
              <a:rPr lang="en-US" dirty="0"/>
              <a:t>If you have already done an exchange program at FAU, the system does not allow you to enroll in a discipline that you have already completed previously. Except in cases where the student has failed that discipline.</a:t>
            </a:r>
          </a:p>
        </p:txBody>
      </p:sp>
      <p:sp>
        <p:nvSpPr>
          <p:cNvPr id="14" name="Espaço Reservado para Conteúdo 2">
            <a:extLst>
              <a:ext uri="{FF2B5EF4-FFF2-40B4-BE49-F238E27FC236}">
                <a16:creationId xmlns:a16="http://schemas.microsoft.com/office/drawing/2014/main" id="{0B98CBED-2CF3-4287-801F-BF0F98BECFE1}"/>
              </a:ext>
            </a:extLst>
          </p:cNvPr>
          <p:cNvSpPr txBox="1">
            <a:spLocks/>
          </p:cNvSpPr>
          <p:nvPr/>
        </p:nvSpPr>
        <p:spPr>
          <a:xfrm>
            <a:off x="1444249" y="4520466"/>
            <a:ext cx="10131277" cy="130724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To be approved in a USP discipline</a:t>
            </a:r>
            <a:r>
              <a:rPr lang="en-US" dirty="0"/>
              <a:t>, the student must have </a:t>
            </a:r>
            <a:r>
              <a:rPr lang="en-US" b="1" dirty="0"/>
              <a:t>at least</a:t>
            </a:r>
            <a:r>
              <a:rPr lang="en-US" dirty="0"/>
              <a:t>:</a:t>
            </a:r>
          </a:p>
          <a:p>
            <a:pPr lvl="1"/>
            <a:r>
              <a:rPr lang="en-US" sz="1800" b="1" dirty="0"/>
              <a:t>grade 5.0 </a:t>
            </a:r>
            <a:r>
              <a:rPr lang="en-US" sz="1800" dirty="0"/>
              <a:t>(grades are counted from 0 to 10)</a:t>
            </a:r>
          </a:p>
          <a:p>
            <a:pPr lvl="1"/>
            <a:r>
              <a:rPr lang="en-US" sz="1800" dirty="0"/>
              <a:t>class attendance </a:t>
            </a:r>
            <a:r>
              <a:rPr lang="en-US" sz="1800" b="1" dirty="0"/>
              <a:t>above 75%</a:t>
            </a:r>
            <a:endParaRPr lang="pt-BR" sz="1800" b="1" dirty="0"/>
          </a:p>
        </p:txBody>
      </p:sp>
    </p:spTree>
    <p:extLst>
      <p:ext uri="{BB962C8B-B14F-4D97-AF65-F5344CB8AC3E}">
        <p14:creationId xmlns:p14="http://schemas.microsoft.com/office/powerpoint/2010/main" val="3337707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917ECF-9804-4ABE-AEF0-92C946C14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2522" y="365125"/>
            <a:ext cx="10131278" cy="708301"/>
          </a:xfrm>
        </p:spPr>
        <p:txBody>
          <a:bodyPr>
            <a:normAutofit fontScale="90000"/>
          </a:bodyPr>
          <a:lstStyle/>
          <a:p>
            <a:r>
              <a:rPr lang="pt-BR" sz="4800" b="1" dirty="0">
                <a:latin typeface="Eras Demi ITC" panose="020B0805030504020804" pitchFamily="34" charset="0"/>
              </a:rPr>
              <a:t>FAU USP ENROLLMENT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6E5FC80-5420-47BB-974A-BBA78AB30D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3751" y="1244168"/>
            <a:ext cx="10131278" cy="46469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Some important rules</a:t>
            </a:r>
            <a:endParaRPr lang="en-US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06C71923-63D2-48E4-A385-80D396A3C396}"/>
              </a:ext>
            </a:extLst>
          </p:cNvPr>
          <p:cNvSpPr/>
          <p:nvPr/>
        </p:nvSpPr>
        <p:spPr>
          <a:xfrm>
            <a:off x="0" y="0"/>
            <a:ext cx="37106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22E366A6-621B-4043-A9FD-B1C6D9512AC1}"/>
              </a:ext>
            </a:extLst>
          </p:cNvPr>
          <p:cNvSpPr/>
          <p:nvPr/>
        </p:nvSpPr>
        <p:spPr>
          <a:xfrm>
            <a:off x="299832" y="0"/>
            <a:ext cx="371061" cy="685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F6BC7A83-E93C-450F-8F95-32AE52C0FA41}"/>
              </a:ext>
            </a:extLst>
          </p:cNvPr>
          <p:cNvSpPr/>
          <p:nvPr/>
        </p:nvSpPr>
        <p:spPr>
          <a:xfrm>
            <a:off x="611261" y="-6624"/>
            <a:ext cx="371061" cy="6858000"/>
          </a:xfrm>
          <a:prstGeom prst="rect">
            <a:avLst/>
          </a:prstGeom>
          <a:solidFill>
            <a:srgbClr val="EFE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FDAC3093-79B4-4362-9318-BB3F2C0B55D2}"/>
              </a:ext>
            </a:extLst>
          </p:cNvPr>
          <p:cNvSpPr/>
          <p:nvPr/>
        </p:nvSpPr>
        <p:spPr>
          <a:xfrm rot="5400000">
            <a:off x="6401632" y="1061008"/>
            <a:ext cx="371061" cy="11209677"/>
          </a:xfrm>
          <a:prstGeom prst="rect">
            <a:avLst/>
          </a:prstGeom>
          <a:solidFill>
            <a:srgbClr val="EFE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Subtítulo 2">
            <a:extLst>
              <a:ext uri="{FF2B5EF4-FFF2-40B4-BE49-F238E27FC236}">
                <a16:creationId xmlns:a16="http://schemas.microsoft.com/office/drawing/2014/main" id="{0B346FA2-D378-4BB6-8C41-A165DE32123B}"/>
              </a:ext>
            </a:extLst>
          </p:cNvPr>
          <p:cNvSpPr txBox="1">
            <a:spLocks/>
          </p:cNvSpPr>
          <p:nvPr/>
        </p:nvSpPr>
        <p:spPr>
          <a:xfrm>
            <a:off x="2664230" y="6571209"/>
            <a:ext cx="7247862" cy="268787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800" dirty="0"/>
              <a:t>FACULDADE DE ARQUITETURA E URBANISMO E DE DESIGN - INTERNATIONAL OFFICE</a:t>
            </a:r>
          </a:p>
        </p:txBody>
      </p:sp>
      <p:sp>
        <p:nvSpPr>
          <p:cNvPr id="11" name="Espaço Reservado para Conteúdo 2">
            <a:extLst>
              <a:ext uri="{FF2B5EF4-FFF2-40B4-BE49-F238E27FC236}">
                <a16:creationId xmlns:a16="http://schemas.microsoft.com/office/drawing/2014/main" id="{C772C837-8471-4E39-8AF1-6D409B2E359A}"/>
              </a:ext>
            </a:extLst>
          </p:cNvPr>
          <p:cNvSpPr txBox="1">
            <a:spLocks/>
          </p:cNvSpPr>
          <p:nvPr/>
        </p:nvSpPr>
        <p:spPr>
          <a:xfrm>
            <a:off x="1444249" y="4087941"/>
            <a:ext cx="10131277" cy="88809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After the enrollment period</a:t>
            </a:r>
            <a:endParaRPr lang="en-US" dirty="0"/>
          </a:p>
          <a:p>
            <a:pPr lvl="1"/>
            <a:r>
              <a:rPr lang="en-US" sz="1700" dirty="0"/>
              <a:t>If your name is not on the discipline's attendance list, </a:t>
            </a:r>
            <a:r>
              <a:rPr lang="en-US" sz="1700" b="1" dirty="0"/>
              <a:t>go immediately to the </a:t>
            </a:r>
            <a:r>
              <a:rPr lang="en-US" sz="1700" b="1" dirty="0" err="1"/>
              <a:t>Serviço</a:t>
            </a:r>
            <a:r>
              <a:rPr lang="en-US" sz="1700" b="1" dirty="0"/>
              <a:t> de </a:t>
            </a:r>
            <a:r>
              <a:rPr lang="en-US" sz="1700" b="1" dirty="0" err="1"/>
              <a:t>Graduação</a:t>
            </a:r>
            <a:r>
              <a:rPr lang="en-US" sz="1700" dirty="0"/>
              <a:t>.</a:t>
            </a:r>
          </a:p>
        </p:txBody>
      </p:sp>
      <p:sp>
        <p:nvSpPr>
          <p:cNvPr id="13" name="Espaço Reservado para Conteúdo 2">
            <a:extLst>
              <a:ext uri="{FF2B5EF4-FFF2-40B4-BE49-F238E27FC236}">
                <a16:creationId xmlns:a16="http://schemas.microsoft.com/office/drawing/2014/main" id="{74971296-E9A9-4AED-8B22-BE82013F31CF}"/>
              </a:ext>
            </a:extLst>
          </p:cNvPr>
          <p:cNvSpPr txBox="1">
            <a:spLocks/>
          </p:cNvSpPr>
          <p:nvPr/>
        </p:nvSpPr>
        <p:spPr>
          <a:xfrm>
            <a:off x="1444249" y="1787195"/>
            <a:ext cx="10131277" cy="211004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Overlapping hours </a:t>
            </a:r>
          </a:p>
          <a:p>
            <a:pPr lvl="1"/>
            <a:r>
              <a:rPr lang="en-US" sz="1700" dirty="0"/>
              <a:t>It will not be possible to enroll in disciplines that have </a:t>
            </a:r>
            <a:r>
              <a:rPr lang="en-US" sz="1700" b="1" dirty="0"/>
              <a:t>overlapping hours</a:t>
            </a:r>
            <a:r>
              <a:rPr lang="en-US" sz="1700" dirty="0"/>
              <a:t>. E.g.: </a:t>
            </a:r>
            <a:r>
              <a:rPr lang="en-US" sz="1700" dirty="0">
                <a:solidFill>
                  <a:schemeClr val="accent1">
                    <a:lumMod val="75000"/>
                  </a:schemeClr>
                </a:solidFill>
              </a:rPr>
              <a:t>One discipline is from 08am-10am and another is from 9am-12am (on the same day). The student must choose one of them to enroll.</a:t>
            </a:r>
          </a:p>
          <a:p>
            <a:pPr lvl="1"/>
            <a:r>
              <a:rPr lang="en-US" sz="1700" dirty="0">
                <a:solidFill>
                  <a:schemeClr val="tx1"/>
                </a:solidFill>
              </a:rPr>
              <a:t>The student can use </a:t>
            </a:r>
            <a:r>
              <a:rPr lang="en-US" sz="1700" dirty="0" err="1">
                <a:solidFill>
                  <a:schemeClr val="tx1"/>
                </a:solidFill>
                <a:hlinkClick r:id="rId2"/>
              </a:rPr>
              <a:t>MatrUSP</a:t>
            </a:r>
            <a:r>
              <a:rPr lang="en-US" sz="1700" dirty="0">
                <a:solidFill>
                  <a:schemeClr val="tx1"/>
                </a:solidFill>
              </a:rPr>
              <a:t> to check whether there will be any overlap in schedules between disciplines. </a:t>
            </a:r>
          </a:p>
        </p:txBody>
      </p:sp>
      <p:sp>
        <p:nvSpPr>
          <p:cNvPr id="14" name="Espaço Reservado para Conteúdo 2">
            <a:extLst>
              <a:ext uri="{FF2B5EF4-FFF2-40B4-BE49-F238E27FC236}">
                <a16:creationId xmlns:a16="http://schemas.microsoft.com/office/drawing/2014/main" id="{D7676C85-2BB9-429F-895D-97AC0F4C8241}"/>
              </a:ext>
            </a:extLst>
          </p:cNvPr>
          <p:cNvSpPr txBox="1">
            <a:spLocks/>
          </p:cNvSpPr>
          <p:nvPr/>
        </p:nvSpPr>
        <p:spPr>
          <a:xfrm>
            <a:off x="1444249" y="5166736"/>
            <a:ext cx="10131277" cy="114539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Period to exclude discipline</a:t>
            </a:r>
          </a:p>
          <a:p>
            <a:pPr lvl="1"/>
            <a:r>
              <a:rPr lang="en-US" sz="1700" dirty="0"/>
              <a:t>Students may request to withdraw their enrollment from a course during the period designated for this purpose. This request must be made at the “</a:t>
            </a:r>
            <a:r>
              <a:rPr lang="en-US" sz="1700" dirty="0" err="1"/>
              <a:t>Serviço</a:t>
            </a:r>
            <a:r>
              <a:rPr lang="en-US" sz="1700" dirty="0"/>
              <a:t> de </a:t>
            </a:r>
            <a:r>
              <a:rPr lang="en-US" sz="1700" dirty="0" err="1"/>
              <a:t>Graduação</a:t>
            </a:r>
            <a:r>
              <a:rPr lang="en-US" sz="1700" dirty="0"/>
              <a:t>”.</a:t>
            </a:r>
          </a:p>
        </p:txBody>
      </p:sp>
    </p:spTree>
    <p:extLst>
      <p:ext uri="{BB962C8B-B14F-4D97-AF65-F5344CB8AC3E}">
        <p14:creationId xmlns:p14="http://schemas.microsoft.com/office/powerpoint/2010/main" val="108652293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1508</TotalTime>
  <Words>1281</Words>
  <Application>Microsoft Office PowerPoint</Application>
  <PresentationFormat>Widescreen</PresentationFormat>
  <Paragraphs>112</Paragraphs>
  <Slides>13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Eras Demi ITC</vt:lpstr>
      <vt:lpstr>Wingdings 3</vt:lpstr>
      <vt:lpstr>Tema do Office</vt:lpstr>
      <vt:lpstr>INCOMING STUDENTS</vt:lpstr>
      <vt:lpstr>FAU USP DISCIPLINES</vt:lpstr>
      <vt:lpstr>FAU USP DISCIPLINES</vt:lpstr>
      <vt:lpstr>FAU USP DISCIPLINES</vt:lpstr>
      <vt:lpstr>FAU USP DISCIPLINES</vt:lpstr>
      <vt:lpstr>FAU USP ENROLLMENT</vt:lpstr>
      <vt:lpstr>FAU USP ENROLLMENT</vt:lpstr>
      <vt:lpstr>FAU USP ENROLLMENT</vt:lpstr>
      <vt:lpstr>FAU USP ENROLLMENT</vt:lpstr>
      <vt:lpstr>DISCIPLINE ENROLLMENT</vt:lpstr>
      <vt:lpstr>FAU CLASSROOM</vt:lpstr>
      <vt:lpstr>USP CREDITS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Fernanda Samie Shoshi</dc:creator>
  <cp:lastModifiedBy>Fernanda Samie Shoshi</cp:lastModifiedBy>
  <cp:revision>24</cp:revision>
  <dcterms:created xsi:type="dcterms:W3CDTF">2024-08-20T22:16:59Z</dcterms:created>
  <dcterms:modified xsi:type="dcterms:W3CDTF">2025-02-05T17:13:08Z</dcterms:modified>
</cp:coreProperties>
</file>